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33"/>
  </p:notesMasterIdLst>
  <p:sldIdLst>
    <p:sldId id="256" r:id="rId2"/>
    <p:sldId id="257" r:id="rId3"/>
    <p:sldId id="276" r:id="rId4"/>
    <p:sldId id="266" r:id="rId5"/>
    <p:sldId id="277" r:id="rId6"/>
    <p:sldId id="278" r:id="rId7"/>
    <p:sldId id="279" r:id="rId8"/>
    <p:sldId id="282" r:id="rId9"/>
    <p:sldId id="283" r:id="rId10"/>
    <p:sldId id="267" r:id="rId11"/>
    <p:sldId id="262" r:id="rId12"/>
    <p:sldId id="260" r:id="rId13"/>
    <p:sldId id="281" r:id="rId14"/>
    <p:sldId id="265" r:id="rId15"/>
    <p:sldId id="268" r:id="rId16"/>
    <p:sldId id="269" r:id="rId17"/>
    <p:sldId id="270" r:id="rId18"/>
    <p:sldId id="296" r:id="rId19"/>
    <p:sldId id="284" r:id="rId20"/>
    <p:sldId id="286" r:id="rId21"/>
    <p:sldId id="287" r:id="rId22"/>
    <p:sldId id="288" r:id="rId23"/>
    <p:sldId id="290" r:id="rId24"/>
    <p:sldId id="293" r:id="rId25"/>
    <p:sldId id="294" r:id="rId26"/>
    <p:sldId id="297" r:id="rId27"/>
    <p:sldId id="298" r:id="rId28"/>
    <p:sldId id="299" r:id="rId29"/>
    <p:sldId id="300" r:id="rId30"/>
    <p:sldId id="301" r:id="rId31"/>
    <p:sldId id="30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27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FD62EE-52DB-B847-9358-1E8BC19604B6}" type="datetimeFigureOut">
              <a:rPr lang="en-US" smtClean="0"/>
              <a:t>9/19/13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C9890E-4921-AD4D-A9AD-8583F34EFB14}" type="slidenum">
              <a:rPr lang="en-US" smtClean="0"/>
              <a:t>‹#›</a:t>
            </a:fld>
            <a:endParaRPr lang="en-US"/>
          </a:p>
        </p:txBody>
      </p:sp>
    </p:spTree>
    <p:extLst>
      <p:ext uri="{BB962C8B-B14F-4D97-AF65-F5344CB8AC3E}">
        <p14:creationId xmlns:p14="http://schemas.microsoft.com/office/powerpoint/2010/main" val="12283855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C9890E-4921-AD4D-A9AD-8583F34EFB14}" type="slidenum">
              <a:rPr lang="en-US" smtClean="0"/>
              <a:t>25</a:t>
            </a:fld>
            <a:endParaRPr lang="en-US"/>
          </a:p>
        </p:txBody>
      </p:sp>
    </p:spTree>
    <p:extLst>
      <p:ext uri="{BB962C8B-B14F-4D97-AF65-F5344CB8AC3E}">
        <p14:creationId xmlns:p14="http://schemas.microsoft.com/office/powerpoint/2010/main" val="594654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C9890E-4921-AD4D-A9AD-8583F34EFB14}" type="slidenum">
              <a:rPr lang="en-US" smtClean="0"/>
              <a:t>28</a:t>
            </a:fld>
            <a:endParaRPr lang="en-US"/>
          </a:p>
        </p:txBody>
      </p:sp>
    </p:spTree>
    <p:extLst>
      <p:ext uri="{BB962C8B-B14F-4D97-AF65-F5344CB8AC3E}">
        <p14:creationId xmlns:p14="http://schemas.microsoft.com/office/powerpoint/2010/main" val="567262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dirty="0"/>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s-ES_tradnl"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p:txBody>
          <a:bodyPr/>
          <a:lstStyle/>
          <a:p>
            <a:fld id="{7CE38E4D-051A-41E1-86A4-E56916468FD0}" type="datetimeFigureOut">
              <a:rPr lang="en-US" smtClean="0"/>
              <a:t>9/19/13</a:t>
            </a:fld>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7CE38E4D-051A-41E1-86A4-E56916468FD0}" type="datetimeFigureOut">
              <a:rPr lang="en-US" smtClean="0"/>
              <a:t>9/19/13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s-ES_tradnl"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p:txBody>
          <a:bodyPr/>
          <a:lstStyle/>
          <a:p>
            <a:fld id="{7CE38E4D-051A-41E1-86A4-E56916468FD0}" type="datetimeFigureOut">
              <a:rPr lang="en-US" smtClean="0"/>
              <a:t>9/19/13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7CE38E4D-051A-41E1-86A4-E56916468FD0}" type="datetimeFigureOut">
              <a:rPr lang="en-US" smtClean="0"/>
              <a:t>9/19/13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s-ES_tradnl"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7" name="Date Placeholder 6"/>
          <p:cNvSpPr>
            <a:spLocks noGrp="1"/>
          </p:cNvSpPr>
          <p:nvPr>
            <p:ph type="dt" sz="half" idx="10"/>
          </p:nvPr>
        </p:nvSpPr>
        <p:spPr/>
        <p:txBody>
          <a:bodyPr/>
          <a:lstStyle/>
          <a:p>
            <a:fld id="{7CE38E4D-051A-41E1-86A4-E56916468FD0}" type="datetimeFigureOut">
              <a:rPr lang="en-US" smtClean="0"/>
              <a:t>9/19/13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86BB73A-582F-4420-9A14-CB10A2B2E5E8}" type="slidenum">
              <a:rPr lang="en-US" smtClean="0"/>
              <a:t>‹#›</a:t>
            </a:fld>
            <a:endParaRPr lang="en-US" dirty="0"/>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7CE38E4D-051A-41E1-86A4-E56916468FD0}" type="datetimeFigureOut">
              <a:rPr lang="en-US" smtClean="0"/>
              <a:t>9/19/13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7CE38E4D-051A-41E1-86A4-E56916468FD0}" type="datetimeFigureOut">
              <a:rPr lang="en-US" smtClean="0"/>
              <a:t>9/19/13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s-ES_tradnl" smtClean="0"/>
              <a:t>Click to edit Master title style</a:t>
            </a:r>
            <a:endParaRPr/>
          </a:p>
        </p:txBody>
      </p:sp>
      <p:sp>
        <p:nvSpPr>
          <p:cNvPr id="5" name="Date Placeholder 4"/>
          <p:cNvSpPr>
            <a:spLocks noGrp="1"/>
          </p:cNvSpPr>
          <p:nvPr>
            <p:ph type="dt" sz="half" idx="10"/>
          </p:nvPr>
        </p:nvSpPr>
        <p:spPr/>
        <p:txBody>
          <a:bodyPr/>
          <a:lstStyle/>
          <a:p>
            <a:fld id="{7CE38E4D-051A-41E1-86A4-E56916468FD0}" type="datetimeFigureOut">
              <a:rPr lang="en-US" smtClean="0"/>
              <a:t>9/19/13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s-ES_tradnl" smtClean="0"/>
              <a:t>Click to edit Master title style</a:t>
            </a:r>
            <a:endParaRPr/>
          </a:p>
        </p:txBody>
      </p:sp>
      <p:sp>
        <p:nvSpPr>
          <p:cNvPr id="3" name="Date Placeholder 2"/>
          <p:cNvSpPr>
            <a:spLocks noGrp="1"/>
          </p:cNvSpPr>
          <p:nvPr>
            <p:ph type="dt" sz="half" idx="10"/>
          </p:nvPr>
        </p:nvSpPr>
        <p:spPr/>
        <p:txBody>
          <a:bodyPr/>
          <a:lstStyle/>
          <a:p>
            <a:fld id="{7CE38E4D-051A-41E1-86A4-E56916468FD0}" type="datetimeFigureOut">
              <a:rPr lang="en-US" smtClean="0"/>
              <a:t>9/19/13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86BB73A-582F-4420-9A14-CB10A2B2E5E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7CE38E4D-051A-41E1-86A4-E56916468FD0}" type="datetimeFigureOut">
              <a:rPr lang="en-US" smtClean="0"/>
              <a:t>9/19/13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86BB73A-582F-4420-9A14-CB10A2B2E5E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s-ES_tradnl"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7CE38E4D-051A-41E1-86A4-E56916468FD0}" type="datetimeFigureOut">
              <a:rPr lang="en-US" smtClean="0"/>
              <a:t>9/19/13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s-ES_tradnl"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7CE38E4D-051A-41E1-86A4-E56916468FD0}" type="datetimeFigureOut">
              <a:rPr lang="en-US" smtClean="0"/>
              <a:t>9/19/13</a:t>
            </a:fld>
            <a:endParaRPr lang="en-US" dirty="0"/>
          </a:p>
        </p:txBody>
      </p:sp>
      <p:sp>
        <p:nvSpPr>
          <p:cNvPr id="6" name="Footer Placeholder 5"/>
          <p:cNvSpPr>
            <a:spLocks noGrp="1"/>
          </p:cNvSpPr>
          <p:nvPr>
            <p:ph type="ftr" sz="quarter" idx="11"/>
          </p:nvPr>
        </p:nvSpPr>
        <p:spPr>
          <a:xfrm>
            <a:off x="5867399" y="6288741"/>
            <a:ext cx="2675965" cy="365125"/>
          </a:xfrm>
        </p:spPr>
        <p:txBody>
          <a:bodyPr/>
          <a:lstStyle/>
          <a:p>
            <a:endParaRPr lang="en-US" dirty="0"/>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dirty="0"/>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dirty="0" smtClean="0"/>
              <a:t>Drag </a:t>
            </a:r>
            <a:r>
              <a:rPr lang="es-ES_tradnl" dirty="0" err="1" smtClean="0"/>
              <a:t>picture</a:t>
            </a:r>
            <a:r>
              <a:rPr lang="es-ES_tradnl" dirty="0" smtClean="0"/>
              <a:t> </a:t>
            </a:r>
            <a:r>
              <a:rPr lang="es-ES_tradnl" dirty="0" err="1" smtClean="0"/>
              <a:t>to</a:t>
            </a:r>
            <a:r>
              <a:rPr lang="es-ES_tradnl" dirty="0" smtClean="0"/>
              <a:t> </a:t>
            </a:r>
            <a:r>
              <a:rPr lang="es-ES_tradnl" dirty="0" err="1" smtClean="0"/>
              <a:t>placeholder</a:t>
            </a:r>
            <a:r>
              <a:rPr lang="es-ES_tradnl" dirty="0" smtClean="0"/>
              <a:t> </a:t>
            </a:r>
            <a:r>
              <a:rPr lang="es-ES_tradnl" dirty="0" err="1" smtClean="0"/>
              <a:t>or</a:t>
            </a:r>
            <a:r>
              <a:rPr lang="es-ES_tradnl" dirty="0" smtClean="0"/>
              <a:t> </a:t>
            </a:r>
            <a:r>
              <a:rPr lang="es-ES_tradnl" dirty="0" err="1" smtClean="0"/>
              <a:t>click</a:t>
            </a:r>
            <a:r>
              <a:rPr lang="es-ES_tradnl" dirty="0" smtClean="0"/>
              <a:t> </a:t>
            </a:r>
            <a:r>
              <a:rPr lang="es-ES_tradnl" dirty="0" err="1" smtClean="0"/>
              <a:t>icon</a:t>
            </a:r>
            <a:r>
              <a:rPr lang="es-ES_tradnl" dirty="0" smtClean="0"/>
              <a:t> </a:t>
            </a:r>
            <a:r>
              <a:rPr lang="es-ES_tradnl" dirty="0" err="1" smtClean="0"/>
              <a:t>to</a:t>
            </a:r>
            <a:r>
              <a:rPr lang="es-ES_tradnl" dirty="0" smtClean="0"/>
              <a:t> </a:t>
            </a:r>
            <a:r>
              <a:rPr lang="es-ES_tradnl" dirty="0" err="1" smtClean="0"/>
              <a:t>add</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s-ES_tradnl"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7CE38E4D-051A-41E1-86A4-E56916468FD0}" type="datetimeFigureOut">
              <a:rPr lang="en-US" smtClean="0"/>
              <a:t>9/19/13</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s-ES_tradnl"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7CE38E4D-051A-41E1-86A4-E56916468FD0}" type="datetimeFigureOut">
              <a:rPr lang="en-US" smtClean="0"/>
              <a:t>9/19/13</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s-ES_tradnl"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7CE38E4D-051A-41E1-86A4-E56916468FD0}" type="datetimeFigureOut">
              <a:rPr lang="en-US" smtClean="0"/>
              <a:t>9/19/13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s-ES_tradnl"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7CE38E4D-051A-41E1-86A4-E56916468FD0}" type="datetimeFigureOut">
              <a:rPr lang="en-US" smtClean="0"/>
              <a:t>9/19/13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s-ES_tradnl"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7CE38E4D-051A-41E1-86A4-E56916468FD0}" type="datetimeFigureOut">
              <a:rPr lang="en-US" smtClean="0"/>
              <a:t>9/19/13</a:t>
            </a:fld>
            <a:endParaRPr lang="en-US" dirty="0"/>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886BB73A-582F-4420-9A14-CB10A2B2E5E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100668"/>
            <a:ext cx="6762749" cy="2367844"/>
          </a:xfrm>
        </p:spPr>
        <p:txBody>
          <a:bodyPr/>
          <a:lstStyle/>
          <a:p>
            <a:r>
              <a:rPr lang="en-US" sz="6600" b="1" dirty="0">
                <a:solidFill>
                  <a:srgbClr val="800000"/>
                </a:solidFill>
                <a:latin typeface="Apple Chancery"/>
                <a:cs typeface="Apple Chancery"/>
              </a:rPr>
              <a:t>From Moscow to Havana and back</a:t>
            </a:r>
            <a:r>
              <a:rPr lang="en-US" sz="6600" b="1" dirty="0" smtClean="0">
                <a:solidFill>
                  <a:srgbClr val="800000"/>
                </a:solidFill>
                <a:latin typeface="Apple Chancery"/>
                <a:cs typeface="Apple Chancery"/>
              </a:rPr>
              <a:t>:</a:t>
            </a:r>
            <a:endParaRPr lang="en-US" sz="6600" b="1" dirty="0">
              <a:solidFill>
                <a:srgbClr val="800000"/>
              </a:solidFill>
              <a:latin typeface="Apple Chancery"/>
              <a:cs typeface="Apple Chancery"/>
            </a:endParaRPr>
          </a:p>
        </p:txBody>
      </p:sp>
      <p:sp>
        <p:nvSpPr>
          <p:cNvPr id="3" name="Subtitle 2"/>
          <p:cNvSpPr>
            <a:spLocks noGrp="1"/>
          </p:cNvSpPr>
          <p:nvPr>
            <p:ph type="subTitle" idx="1"/>
          </p:nvPr>
        </p:nvSpPr>
        <p:spPr>
          <a:xfrm>
            <a:off x="493887" y="3728957"/>
            <a:ext cx="7869062" cy="1752600"/>
          </a:xfrm>
        </p:spPr>
        <p:txBody>
          <a:bodyPr>
            <a:noAutofit/>
          </a:bodyPr>
          <a:lstStyle/>
          <a:p>
            <a:r>
              <a:rPr lang="en-US" sz="2800" b="1" dirty="0">
                <a:solidFill>
                  <a:srgbClr val="800000"/>
                </a:solidFill>
                <a:latin typeface="Apple Chancery"/>
                <a:cs typeface="Apple Chancery"/>
              </a:rPr>
              <a:t>Notes on the Soviet–Cuban sentimental community </a:t>
            </a:r>
          </a:p>
        </p:txBody>
      </p:sp>
      <p:sp>
        <p:nvSpPr>
          <p:cNvPr id="6" name="TextBox 5"/>
          <p:cNvSpPr txBox="1"/>
          <p:nvPr/>
        </p:nvSpPr>
        <p:spPr>
          <a:xfrm>
            <a:off x="4549863" y="5219947"/>
            <a:ext cx="4175037" cy="523220"/>
          </a:xfrm>
          <a:prstGeom prst="rect">
            <a:avLst/>
          </a:prstGeom>
          <a:noFill/>
        </p:spPr>
        <p:txBody>
          <a:bodyPr wrap="none" rtlCol="0">
            <a:spAutoFit/>
          </a:bodyPr>
          <a:lstStyle/>
          <a:p>
            <a:r>
              <a:rPr lang="en-US" sz="2800" b="1" dirty="0" smtClean="0">
                <a:solidFill>
                  <a:srgbClr val="800000"/>
                </a:solidFill>
                <a:latin typeface="Apple Chancery"/>
                <a:cs typeface="Apple Chancery"/>
              </a:rPr>
              <a:t>Damaris </a:t>
            </a:r>
            <a:r>
              <a:rPr lang="en-US" sz="2800" b="1" dirty="0" err="1" smtClean="0">
                <a:solidFill>
                  <a:srgbClr val="800000"/>
                </a:solidFill>
                <a:latin typeface="Apple Chancery"/>
                <a:cs typeface="Apple Chancery"/>
              </a:rPr>
              <a:t>Puñales</a:t>
            </a:r>
            <a:r>
              <a:rPr lang="en-US" sz="2800" b="1" dirty="0" smtClean="0">
                <a:solidFill>
                  <a:srgbClr val="800000"/>
                </a:solidFill>
                <a:latin typeface="Apple Chancery"/>
                <a:cs typeface="Apple Chancery"/>
              </a:rPr>
              <a:t>–</a:t>
            </a:r>
            <a:r>
              <a:rPr lang="en-US" sz="2800" b="1" dirty="0" err="1" smtClean="0">
                <a:solidFill>
                  <a:srgbClr val="800000"/>
                </a:solidFill>
                <a:latin typeface="Apple Chancery"/>
                <a:cs typeface="Apple Chancery"/>
              </a:rPr>
              <a:t>Alpízar</a:t>
            </a:r>
            <a:endParaRPr lang="en-US" sz="2800" b="1" dirty="0">
              <a:solidFill>
                <a:srgbClr val="800000"/>
              </a:solidFill>
              <a:latin typeface="Apple Chancery"/>
              <a:cs typeface="Apple Chancery"/>
            </a:endParaRPr>
          </a:p>
        </p:txBody>
      </p:sp>
      <p:cxnSp>
        <p:nvCxnSpPr>
          <p:cNvPr id="8" name="Straight Connector 7"/>
          <p:cNvCxnSpPr/>
          <p:nvPr/>
        </p:nvCxnSpPr>
        <p:spPr>
          <a:xfrm flipV="1">
            <a:off x="2300111" y="4817286"/>
            <a:ext cx="6424789" cy="27612"/>
          </a:xfrm>
          <a:prstGeom prst="line">
            <a:avLst/>
          </a:prstGeom>
          <a:ln w="57150" cmpd="sng">
            <a:solidFill>
              <a:srgbClr val="FFFF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08231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008" y="1755077"/>
            <a:ext cx="8308975" cy="1643747"/>
          </a:xfrm>
        </p:spPr>
        <p:txBody>
          <a:bodyPr/>
          <a:lstStyle/>
          <a:p>
            <a:pPr algn="ctr"/>
            <a:r>
              <a:rPr lang="en-US" b="1" dirty="0" err="1" smtClean="0">
                <a:solidFill>
                  <a:srgbClr val="000000"/>
                </a:solidFill>
                <a:latin typeface="Apple Chancery"/>
                <a:cs typeface="Apple Chancery"/>
              </a:rPr>
              <a:t>Escrito</a:t>
            </a:r>
            <a:r>
              <a:rPr lang="en-US" b="1" dirty="0" smtClean="0">
                <a:solidFill>
                  <a:srgbClr val="000000"/>
                </a:solidFill>
                <a:latin typeface="Apple Chancery"/>
                <a:cs typeface="Apple Chancery"/>
              </a:rPr>
              <a:t> en </a:t>
            </a:r>
            <a:r>
              <a:rPr lang="en-US" b="1" dirty="0" err="1" smtClean="0">
                <a:solidFill>
                  <a:srgbClr val="000000"/>
                </a:solidFill>
                <a:latin typeface="Apple Chancery"/>
                <a:cs typeface="Apple Chancery"/>
              </a:rPr>
              <a:t>cirílico</a:t>
            </a:r>
            <a:r>
              <a:rPr lang="en-US" b="1" dirty="0" smtClean="0">
                <a:solidFill>
                  <a:srgbClr val="000000"/>
                </a:solidFill>
                <a:latin typeface="Apple Chancery"/>
                <a:cs typeface="Apple Chancery"/>
              </a:rPr>
              <a:t>: </a:t>
            </a:r>
            <a:br>
              <a:rPr lang="en-US" b="1" dirty="0" smtClean="0">
                <a:solidFill>
                  <a:srgbClr val="000000"/>
                </a:solidFill>
                <a:latin typeface="Apple Chancery"/>
                <a:cs typeface="Apple Chancery"/>
              </a:rPr>
            </a:br>
            <a:r>
              <a:rPr lang="en-US" b="1" dirty="0" smtClean="0">
                <a:solidFill>
                  <a:srgbClr val="000000"/>
                </a:solidFill>
                <a:latin typeface="Apple Chancery"/>
                <a:cs typeface="Apple Chancery"/>
              </a:rPr>
              <a:t>el ideal </a:t>
            </a:r>
            <a:r>
              <a:rPr lang="en-US" b="1" dirty="0" err="1" smtClean="0">
                <a:solidFill>
                  <a:srgbClr val="000000"/>
                </a:solidFill>
                <a:latin typeface="Apple Chancery"/>
                <a:cs typeface="Apple Chancery"/>
              </a:rPr>
              <a:t>soviético</a:t>
            </a:r>
            <a:r>
              <a:rPr lang="en-US" b="1" dirty="0" smtClean="0">
                <a:solidFill>
                  <a:srgbClr val="000000"/>
                </a:solidFill>
                <a:latin typeface="Apple Chancery"/>
                <a:cs typeface="Apple Chancery"/>
              </a:rPr>
              <a:t> </a:t>
            </a:r>
            <a:br>
              <a:rPr lang="en-US" b="1" dirty="0" smtClean="0">
                <a:solidFill>
                  <a:srgbClr val="000000"/>
                </a:solidFill>
                <a:latin typeface="Apple Chancery"/>
                <a:cs typeface="Apple Chancery"/>
              </a:rPr>
            </a:br>
            <a:r>
              <a:rPr lang="en-US" b="1" dirty="0" smtClean="0">
                <a:solidFill>
                  <a:srgbClr val="000000"/>
                </a:solidFill>
                <a:latin typeface="Apple Chancery"/>
                <a:cs typeface="Apple Chancery"/>
              </a:rPr>
              <a:t>en la </a:t>
            </a:r>
            <a:r>
              <a:rPr lang="en-US" b="1" dirty="0" err="1" smtClean="0">
                <a:solidFill>
                  <a:srgbClr val="000000"/>
                </a:solidFill>
                <a:latin typeface="Apple Chancery"/>
                <a:cs typeface="Apple Chancery"/>
              </a:rPr>
              <a:t>cultura</a:t>
            </a:r>
            <a:r>
              <a:rPr lang="en-US" b="1" dirty="0" smtClean="0">
                <a:solidFill>
                  <a:srgbClr val="000000"/>
                </a:solidFill>
                <a:latin typeface="Apple Chancery"/>
                <a:cs typeface="Apple Chancery"/>
              </a:rPr>
              <a:t> </a:t>
            </a:r>
            <a:r>
              <a:rPr lang="en-US" b="1" dirty="0" err="1" smtClean="0">
                <a:solidFill>
                  <a:srgbClr val="000000"/>
                </a:solidFill>
                <a:latin typeface="Apple Chancery"/>
                <a:cs typeface="Apple Chancery"/>
              </a:rPr>
              <a:t>cubana</a:t>
            </a:r>
            <a:r>
              <a:rPr lang="en-US" b="1" dirty="0" smtClean="0">
                <a:solidFill>
                  <a:srgbClr val="000000"/>
                </a:solidFill>
                <a:latin typeface="Apple Chancery"/>
                <a:cs typeface="Apple Chancery"/>
              </a:rPr>
              <a:t> </a:t>
            </a:r>
            <a:r>
              <a:rPr lang="en-US" b="1" dirty="0" err="1" smtClean="0">
                <a:solidFill>
                  <a:srgbClr val="000000"/>
                </a:solidFill>
                <a:latin typeface="Apple Chancery"/>
                <a:cs typeface="Apple Chancery"/>
              </a:rPr>
              <a:t>posnoventa</a:t>
            </a:r>
            <a:endParaRPr lang="en-US" b="1" dirty="0">
              <a:solidFill>
                <a:srgbClr val="000000"/>
              </a:solidFill>
              <a:latin typeface="Apple Chancery"/>
              <a:cs typeface="Apple Chancery"/>
            </a:endParaRPr>
          </a:p>
        </p:txBody>
      </p:sp>
      <p:sp>
        <p:nvSpPr>
          <p:cNvPr id="7" name="Content Placeholder 6"/>
          <p:cNvSpPr>
            <a:spLocks noGrp="1"/>
          </p:cNvSpPr>
          <p:nvPr>
            <p:ph idx="1"/>
          </p:nvPr>
        </p:nvSpPr>
        <p:spPr>
          <a:xfrm>
            <a:off x="473008" y="3724188"/>
            <a:ext cx="8308975" cy="1124500"/>
          </a:xfrm>
        </p:spPr>
        <p:txBody>
          <a:bodyPr>
            <a:noAutofit/>
          </a:bodyPr>
          <a:lstStyle/>
          <a:p>
            <a:pPr marL="0" indent="0" algn="r">
              <a:buNone/>
            </a:pPr>
            <a:r>
              <a:rPr lang="en-US" sz="2800" b="1" dirty="0" smtClean="0">
                <a:solidFill>
                  <a:schemeClr val="tx1"/>
                </a:solidFill>
                <a:latin typeface="Apple Chancery"/>
                <a:cs typeface="Apple Chancery"/>
              </a:rPr>
              <a:t>Santiago de Chile: Editorial Cuarto </a:t>
            </a:r>
            <a:r>
              <a:rPr lang="en-US" sz="2800" b="1" dirty="0" err="1" smtClean="0">
                <a:solidFill>
                  <a:schemeClr val="tx1"/>
                </a:solidFill>
                <a:latin typeface="Apple Chancery"/>
                <a:cs typeface="Apple Chancery"/>
              </a:rPr>
              <a:t>Propio</a:t>
            </a:r>
            <a:r>
              <a:rPr lang="en-US" sz="2800" b="1" dirty="0" smtClean="0">
                <a:solidFill>
                  <a:schemeClr val="tx1"/>
                </a:solidFill>
                <a:latin typeface="Apple Chancery"/>
                <a:cs typeface="Apple Chancery"/>
              </a:rPr>
              <a:t>, 2012. </a:t>
            </a:r>
            <a:endParaRPr lang="en-US" sz="2800" b="1" dirty="0">
              <a:solidFill>
                <a:schemeClr val="tx1"/>
              </a:solidFill>
              <a:latin typeface="Apple Chancery"/>
              <a:cs typeface="Apple Chancery"/>
            </a:endParaRPr>
          </a:p>
        </p:txBody>
      </p:sp>
      <p:sp>
        <p:nvSpPr>
          <p:cNvPr id="8" name="TextBox 7"/>
          <p:cNvSpPr txBox="1"/>
          <p:nvPr/>
        </p:nvSpPr>
        <p:spPr>
          <a:xfrm>
            <a:off x="2517113" y="5417960"/>
            <a:ext cx="6264870" cy="923330"/>
          </a:xfrm>
          <a:prstGeom prst="rect">
            <a:avLst/>
          </a:prstGeom>
          <a:noFill/>
        </p:spPr>
        <p:txBody>
          <a:bodyPr wrap="square" rtlCol="0">
            <a:spAutoFit/>
          </a:bodyPr>
          <a:lstStyle/>
          <a:p>
            <a:pPr algn="r"/>
            <a:r>
              <a:rPr lang="en-US" sz="3600" b="1" dirty="0">
                <a:latin typeface="Apple Chancery"/>
                <a:cs typeface="Apple Chancery"/>
              </a:rPr>
              <a:t>Damaris </a:t>
            </a:r>
            <a:r>
              <a:rPr lang="en-US" sz="3600" b="1" dirty="0" err="1">
                <a:latin typeface="Apple Chancery"/>
                <a:cs typeface="Apple Chancery"/>
              </a:rPr>
              <a:t>Puñales</a:t>
            </a:r>
            <a:r>
              <a:rPr lang="en-US" sz="3600" b="1" dirty="0">
                <a:latin typeface="Apple Chancery"/>
                <a:cs typeface="Apple Chancery"/>
              </a:rPr>
              <a:t>–</a:t>
            </a:r>
            <a:r>
              <a:rPr lang="en-US" sz="3600" b="1" dirty="0" err="1">
                <a:latin typeface="Apple Chancery"/>
                <a:cs typeface="Apple Chancery"/>
              </a:rPr>
              <a:t>Alpízar</a:t>
            </a:r>
            <a:endParaRPr lang="en-US" sz="3600" b="1" dirty="0">
              <a:latin typeface="Apple Chancery"/>
              <a:cs typeface="Apple Chancery"/>
            </a:endParaRPr>
          </a:p>
          <a:p>
            <a:endParaRPr lang="en-US" dirty="0"/>
          </a:p>
        </p:txBody>
      </p:sp>
      <p:cxnSp>
        <p:nvCxnSpPr>
          <p:cNvPr id="10" name="Straight Connector 9"/>
          <p:cNvCxnSpPr/>
          <p:nvPr/>
        </p:nvCxnSpPr>
        <p:spPr>
          <a:xfrm flipV="1">
            <a:off x="2996863" y="4480441"/>
            <a:ext cx="5728037" cy="14269"/>
          </a:xfrm>
          <a:prstGeom prst="line">
            <a:avLst/>
          </a:prstGeom>
          <a:ln w="76200" cmpd="sng">
            <a:solidFill>
              <a:srgbClr val="FFFF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64737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Escrito en cirilico (portada 2012) (1) (1).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9458" t="7099" r="19614" b="7099"/>
          <a:stretch/>
        </p:blipFill>
        <p:spPr>
          <a:xfrm>
            <a:off x="183444" y="141111"/>
            <a:ext cx="8791223" cy="6604000"/>
          </a:xfrm>
        </p:spPr>
      </p:pic>
    </p:spTree>
    <p:extLst>
      <p:ext uri="{BB962C8B-B14F-4D97-AF65-F5344CB8AC3E}">
        <p14:creationId xmlns:p14="http://schemas.microsoft.com/office/powerpoint/2010/main" val="301681484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1213556"/>
            <a:ext cx="8308975" cy="1555543"/>
          </a:xfrm>
        </p:spPr>
        <p:txBody>
          <a:bodyPr/>
          <a:lstStyle/>
          <a:p>
            <a:pPr algn="ctr"/>
            <a:r>
              <a:rPr lang="en-US" b="1" dirty="0" smtClean="0">
                <a:latin typeface="Apple Chancery"/>
                <a:cs typeface="Apple Chancery"/>
              </a:rPr>
              <a:t>Written in Cyrillic: </a:t>
            </a:r>
            <a:br>
              <a:rPr lang="en-US" b="1" dirty="0" smtClean="0">
                <a:latin typeface="Apple Chancery"/>
                <a:cs typeface="Apple Chancery"/>
              </a:rPr>
            </a:br>
            <a:r>
              <a:rPr lang="en-US" b="1" dirty="0" smtClean="0">
                <a:latin typeface="Apple Chancery"/>
                <a:cs typeface="Apple Chancery"/>
              </a:rPr>
              <a:t>the Soviet Ideal in the Cuban Cultural Production After the 90s.</a:t>
            </a:r>
            <a:endParaRPr lang="en-US" b="1" dirty="0">
              <a:latin typeface="Apple Chancery"/>
              <a:cs typeface="Apple Chancery"/>
            </a:endParaRPr>
          </a:p>
        </p:txBody>
      </p:sp>
      <p:sp>
        <p:nvSpPr>
          <p:cNvPr id="3" name="Content Placeholder 2"/>
          <p:cNvSpPr>
            <a:spLocks noGrp="1"/>
          </p:cNvSpPr>
          <p:nvPr>
            <p:ph idx="1"/>
          </p:nvPr>
        </p:nvSpPr>
        <p:spPr>
          <a:xfrm>
            <a:off x="436739" y="3272448"/>
            <a:ext cx="8308975" cy="3491753"/>
          </a:xfrm>
        </p:spPr>
        <p:txBody>
          <a:bodyPr>
            <a:normAutofit/>
          </a:bodyPr>
          <a:lstStyle/>
          <a:p>
            <a:pPr marL="0" indent="0">
              <a:buNone/>
            </a:pPr>
            <a:r>
              <a:rPr lang="es-ES" sz="2800" dirty="0">
                <a:solidFill>
                  <a:schemeClr val="bg1"/>
                </a:solidFill>
                <a:latin typeface="Apple Chancery"/>
                <a:cs typeface="Apple Chancery"/>
              </a:rPr>
              <a:t>In </a:t>
            </a:r>
            <a:r>
              <a:rPr lang="es-ES" sz="2800" dirty="0" err="1">
                <a:solidFill>
                  <a:schemeClr val="bg1"/>
                </a:solidFill>
                <a:latin typeface="Apple Chancery"/>
                <a:cs typeface="Apple Chancery"/>
              </a:rPr>
              <a:t>my</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book</a:t>
            </a:r>
            <a:r>
              <a:rPr lang="es-ES" sz="2800" dirty="0">
                <a:solidFill>
                  <a:schemeClr val="bg1"/>
                </a:solidFill>
                <a:latin typeface="Apple Chancery"/>
                <a:cs typeface="Apple Chancery"/>
              </a:rPr>
              <a:t>, I explore </a:t>
            </a:r>
            <a:r>
              <a:rPr lang="es-ES" sz="2800" dirty="0" err="1">
                <a:solidFill>
                  <a:schemeClr val="bg1"/>
                </a:solidFill>
                <a:latin typeface="Apple Chancery"/>
                <a:cs typeface="Apple Chancery"/>
              </a:rPr>
              <a:t>how</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the</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concepts</a:t>
            </a:r>
            <a:r>
              <a:rPr lang="es-ES" sz="2800" dirty="0">
                <a:solidFill>
                  <a:schemeClr val="bg1"/>
                </a:solidFill>
                <a:latin typeface="Apple Chancery"/>
                <a:cs typeface="Apple Chancery"/>
              </a:rPr>
              <a:t> of </a:t>
            </a:r>
            <a:r>
              <a:rPr lang="es-ES" sz="2800" dirty="0" err="1">
                <a:solidFill>
                  <a:schemeClr val="bg1"/>
                </a:solidFill>
                <a:latin typeface="Apple Chancery"/>
                <a:cs typeface="Apple Chancery"/>
              </a:rPr>
              <a:t>collective</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memory</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identity</a:t>
            </a:r>
            <a:r>
              <a:rPr lang="es-ES" sz="2800" dirty="0">
                <a:solidFill>
                  <a:schemeClr val="bg1"/>
                </a:solidFill>
                <a:latin typeface="Apple Chancery"/>
                <a:cs typeface="Apple Chancery"/>
              </a:rPr>
              <a:t> and post–</a:t>
            </a:r>
            <a:r>
              <a:rPr lang="es-ES" sz="2800" dirty="0" err="1">
                <a:solidFill>
                  <a:schemeClr val="bg1"/>
                </a:solidFill>
                <a:latin typeface="Apple Chancery"/>
                <a:cs typeface="Apple Chancery"/>
              </a:rPr>
              <a:t>socialist</a:t>
            </a:r>
            <a:r>
              <a:rPr lang="es-ES" sz="2800" dirty="0">
                <a:solidFill>
                  <a:schemeClr val="bg1"/>
                </a:solidFill>
                <a:latin typeface="Apple Chancery"/>
                <a:cs typeface="Apple Chancery"/>
              </a:rPr>
              <a:t> nostalgia are </a:t>
            </a:r>
            <a:r>
              <a:rPr lang="es-ES" sz="2800" dirty="0" err="1">
                <a:solidFill>
                  <a:schemeClr val="bg1"/>
                </a:solidFill>
                <a:latin typeface="Apple Chancery"/>
                <a:cs typeface="Apple Chancery"/>
              </a:rPr>
              <a:t>redefined</a:t>
            </a:r>
            <a:r>
              <a:rPr lang="es-ES" sz="2800" dirty="0">
                <a:solidFill>
                  <a:schemeClr val="bg1"/>
                </a:solidFill>
                <a:latin typeface="Apple Chancery"/>
                <a:cs typeface="Apple Chancery"/>
              </a:rPr>
              <a:t> in Cuba </a:t>
            </a:r>
            <a:r>
              <a:rPr lang="es-ES" sz="2800" dirty="0" err="1">
                <a:solidFill>
                  <a:schemeClr val="bg1"/>
                </a:solidFill>
                <a:latin typeface="Apple Chancery"/>
                <a:cs typeface="Apple Chancery"/>
              </a:rPr>
              <a:t>after</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the</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end</a:t>
            </a:r>
            <a:r>
              <a:rPr lang="es-ES" sz="2800" dirty="0">
                <a:solidFill>
                  <a:schemeClr val="bg1"/>
                </a:solidFill>
                <a:latin typeface="Apple Chancery"/>
                <a:cs typeface="Apple Chancery"/>
              </a:rPr>
              <a:t> of </a:t>
            </a:r>
            <a:r>
              <a:rPr lang="es-ES" sz="2800" dirty="0" err="1">
                <a:solidFill>
                  <a:schemeClr val="bg1"/>
                </a:solidFill>
                <a:latin typeface="Apple Chancery"/>
                <a:cs typeface="Apple Chancery"/>
              </a:rPr>
              <a:t>the</a:t>
            </a:r>
            <a:r>
              <a:rPr lang="es-ES" sz="2800" dirty="0">
                <a:solidFill>
                  <a:schemeClr val="bg1"/>
                </a:solidFill>
                <a:latin typeface="Apple Chancery"/>
                <a:cs typeface="Apple Chancery"/>
              </a:rPr>
              <a:t> Soviet </a:t>
            </a:r>
            <a:r>
              <a:rPr lang="es-ES" sz="2800" dirty="0" err="1">
                <a:solidFill>
                  <a:schemeClr val="bg1"/>
                </a:solidFill>
                <a:latin typeface="Apple Chancery"/>
                <a:cs typeface="Apple Chancery"/>
              </a:rPr>
              <a:t>Union</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through</a:t>
            </a:r>
            <a:r>
              <a:rPr lang="es-ES" sz="2800" dirty="0">
                <a:solidFill>
                  <a:schemeClr val="bg1"/>
                </a:solidFill>
                <a:latin typeface="Apple Chancery"/>
                <a:cs typeface="Apple Chancery"/>
              </a:rPr>
              <a:t> cultural </a:t>
            </a:r>
            <a:r>
              <a:rPr lang="es-ES" sz="2800" dirty="0" err="1">
                <a:solidFill>
                  <a:schemeClr val="bg1"/>
                </a:solidFill>
                <a:latin typeface="Apple Chancery"/>
                <a:cs typeface="Apple Chancery"/>
              </a:rPr>
              <a:t>production</a:t>
            </a:r>
            <a:r>
              <a:rPr lang="es-ES" sz="2800" dirty="0">
                <a:solidFill>
                  <a:schemeClr val="bg1"/>
                </a:solidFill>
                <a:latin typeface="Apple Chancery"/>
                <a:cs typeface="Apple Chancery"/>
              </a:rPr>
              <a:t>, and </a:t>
            </a:r>
            <a:r>
              <a:rPr lang="es-ES" sz="2800" dirty="0" err="1">
                <a:solidFill>
                  <a:schemeClr val="bg1"/>
                </a:solidFill>
                <a:latin typeface="Apple Chancery"/>
                <a:cs typeface="Apple Chancery"/>
              </a:rPr>
              <a:t>how</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these</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reconfigurations</a:t>
            </a:r>
            <a:r>
              <a:rPr lang="es-ES" sz="2800" dirty="0">
                <a:solidFill>
                  <a:schemeClr val="bg1"/>
                </a:solidFill>
                <a:latin typeface="Apple Chancery"/>
                <a:cs typeface="Apple Chancery"/>
              </a:rPr>
              <a:t> are </a:t>
            </a:r>
            <a:r>
              <a:rPr lang="es-ES" sz="2800" dirty="0" err="1">
                <a:solidFill>
                  <a:schemeClr val="bg1"/>
                </a:solidFill>
                <a:latin typeface="Apple Chancery"/>
                <a:cs typeface="Apple Chancery"/>
              </a:rPr>
              <a:t>intertwined</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into</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the</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presence</a:t>
            </a:r>
            <a:r>
              <a:rPr lang="es-ES" sz="2800" dirty="0">
                <a:solidFill>
                  <a:schemeClr val="bg1"/>
                </a:solidFill>
                <a:latin typeface="Apple Chancery"/>
                <a:cs typeface="Apple Chancery"/>
              </a:rPr>
              <a:t> of Soviet culture in </a:t>
            </a:r>
            <a:r>
              <a:rPr lang="es-ES" sz="2800" dirty="0" err="1">
                <a:solidFill>
                  <a:schemeClr val="bg1"/>
                </a:solidFill>
                <a:latin typeface="Apple Chancery"/>
                <a:cs typeface="Apple Chancery"/>
              </a:rPr>
              <a:t>the</a:t>
            </a:r>
            <a:r>
              <a:rPr lang="es-ES" sz="2800" dirty="0">
                <a:solidFill>
                  <a:schemeClr val="bg1"/>
                </a:solidFill>
                <a:latin typeface="Apple Chancery"/>
                <a:cs typeface="Apple Chancery"/>
              </a:rPr>
              <a:t> Cuban </a:t>
            </a:r>
            <a:r>
              <a:rPr lang="es-ES" sz="2800" dirty="0" err="1">
                <a:solidFill>
                  <a:schemeClr val="bg1"/>
                </a:solidFill>
                <a:latin typeface="Apple Chancery"/>
                <a:cs typeface="Apple Chancery"/>
              </a:rPr>
              <a:t>daily</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life</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during</a:t>
            </a:r>
            <a:r>
              <a:rPr lang="es-ES" sz="2800" dirty="0">
                <a:solidFill>
                  <a:schemeClr val="bg1"/>
                </a:solidFill>
                <a:latin typeface="Apple Chancery"/>
                <a:cs typeface="Apple Chancery"/>
              </a:rPr>
              <a:t> at </a:t>
            </a:r>
            <a:r>
              <a:rPr lang="es-ES" sz="2800" dirty="0" err="1">
                <a:solidFill>
                  <a:schemeClr val="bg1"/>
                </a:solidFill>
                <a:latin typeface="Apple Chancery"/>
                <a:cs typeface="Apple Chancery"/>
              </a:rPr>
              <a:t>least</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thirty</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years</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from</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the</a:t>
            </a:r>
            <a:r>
              <a:rPr lang="es-ES" sz="2800" dirty="0">
                <a:solidFill>
                  <a:schemeClr val="bg1"/>
                </a:solidFill>
                <a:latin typeface="Apple Chancery"/>
                <a:cs typeface="Apple Chancery"/>
              </a:rPr>
              <a:t> 60s </a:t>
            </a:r>
            <a:r>
              <a:rPr lang="es-ES" sz="2800" dirty="0" err="1">
                <a:solidFill>
                  <a:schemeClr val="bg1"/>
                </a:solidFill>
                <a:latin typeface="Apple Chancery"/>
                <a:cs typeface="Apple Chancery"/>
              </a:rPr>
              <a:t>to</a:t>
            </a:r>
            <a:r>
              <a:rPr lang="es-ES" sz="2800" dirty="0">
                <a:solidFill>
                  <a:schemeClr val="bg1"/>
                </a:solidFill>
                <a:latin typeface="Apple Chancery"/>
                <a:cs typeface="Apple Chancery"/>
              </a:rPr>
              <a:t> </a:t>
            </a:r>
            <a:r>
              <a:rPr lang="es-ES" sz="2800" dirty="0" err="1">
                <a:solidFill>
                  <a:schemeClr val="bg1"/>
                </a:solidFill>
                <a:latin typeface="Apple Chancery"/>
                <a:cs typeface="Apple Chancery"/>
              </a:rPr>
              <a:t>the</a:t>
            </a:r>
            <a:r>
              <a:rPr lang="es-ES" sz="2800" dirty="0">
                <a:solidFill>
                  <a:schemeClr val="bg1"/>
                </a:solidFill>
                <a:latin typeface="Apple Chancery"/>
                <a:cs typeface="Apple Chancery"/>
              </a:rPr>
              <a:t> 90s</a:t>
            </a:r>
            <a:r>
              <a:rPr lang="es-ES" sz="2800" dirty="0">
                <a:latin typeface="Apple Chancery"/>
                <a:cs typeface="Apple Chancery"/>
              </a:rPr>
              <a:t>. </a:t>
            </a:r>
            <a:endParaRPr lang="en-US" sz="2800" dirty="0">
              <a:latin typeface="Apple Chancery"/>
              <a:cs typeface="Apple Chancery"/>
            </a:endParaRPr>
          </a:p>
        </p:txBody>
      </p:sp>
      <p:cxnSp>
        <p:nvCxnSpPr>
          <p:cNvPr id="5" name="Straight Connector 4"/>
          <p:cNvCxnSpPr/>
          <p:nvPr/>
        </p:nvCxnSpPr>
        <p:spPr>
          <a:xfrm>
            <a:off x="1707444" y="3095313"/>
            <a:ext cx="7436556" cy="0"/>
          </a:xfrm>
          <a:prstGeom prst="line">
            <a:avLst/>
          </a:prstGeom>
          <a:ln w="76200" cmpd="sng">
            <a:solidFill>
              <a:srgbClr val="FFFF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72488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7000" y="0"/>
            <a:ext cx="8871155" cy="6858000"/>
          </a:xfrm>
          <a:prstGeom prst="rect">
            <a:avLst/>
          </a:prstGeom>
        </p:spPr>
      </p:pic>
    </p:spTree>
    <p:extLst>
      <p:ext uri="{BB962C8B-B14F-4D97-AF65-F5344CB8AC3E}">
        <p14:creationId xmlns:p14="http://schemas.microsoft.com/office/powerpoint/2010/main" val="380295883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9040" y="389360"/>
            <a:ext cx="2595209" cy="726379"/>
          </a:xfrm>
        </p:spPr>
        <p:txBody>
          <a:bodyPr/>
          <a:lstStyle/>
          <a:p>
            <a:r>
              <a:rPr lang="en-US" sz="4800" b="1" dirty="0" smtClean="0">
                <a:solidFill>
                  <a:schemeClr val="tx1"/>
                </a:solidFill>
                <a:latin typeface="Apple Chancery"/>
                <a:cs typeface="Apple Chancery"/>
              </a:rPr>
              <a:t>Index</a:t>
            </a:r>
            <a:endParaRPr lang="en-US" sz="4800" b="1" dirty="0">
              <a:solidFill>
                <a:schemeClr val="tx1"/>
              </a:solidFill>
              <a:latin typeface="Apple Chancery"/>
              <a:cs typeface="Apple Chancery"/>
            </a:endParaRPr>
          </a:p>
        </p:txBody>
      </p:sp>
      <p:sp>
        <p:nvSpPr>
          <p:cNvPr id="3" name="Content Placeholder 2"/>
          <p:cNvSpPr>
            <a:spLocks noGrp="1"/>
          </p:cNvSpPr>
          <p:nvPr>
            <p:ph idx="1"/>
          </p:nvPr>
        </p:nvSpPr>
        <p:spPr>
          <a:xfrm>
            <a:off x="183446" y="1115739"/>
            <a:ext cx="8537222" cy="5474150"/>
          </a:xfrm>
        </p:spPr>
        <p:txBody>
          <a:bodyPr>
            <a:normAutofit fontScale="25000" lnSpcReduction="20000"/>
          </a:bodyPr>
          <a:lstStyle/>
          <a:p>
            <a:pPr marL="0" indent="0">
              <a:lnSpc>
                <a:spcPct val="120000"/>
              </a:lnSpc>
              <a:buNone/>
            </a:pPr>
            <a:r>
              <a:rPr lang="en-US" sz="7200" b="1" dirty="0" smtClean="0">
                <a:solidFill>
                  <a:srgbClr val="000000"/>
                </a:solidFill>
                <a:latin typeface="Apple Chancery"/>
                <a:cs typeface="Apple Chancery"/>
              </a:rPr>
              <a:t>Acknowledgements…………………………………………………………………………………….11</a:t>
            </a:r>
          </a:p>
          <a:p>
            <a:pPr marL="0" indent="0">
              <a:lnSpc>
                <a:spcPct val="120000"/>
              </a:lnSpc>
              <a:buNone/>
            </a:pPr>
            <a:r>
              <a:rPr lang="en-US" sz="7200" b="1" dirty="0" smtClean="0">
                <a:solidFill>
                  <a:srgbClr val="000000"/>
                </a:solidFill>
                <a:latin typeface="Apple Chancery"/>
                <a:cs typeface="Apple Chancery"/>
              </a:rPr>
              <a:t>Initial Statement………………………………………………………………………………………………15</a:t>
            </a:r>
          </a:p>
          <a:p>
            <a:pPr marL="0" indent="0">
              <a:lnSpc>
                <a:spcPct val="120000"/>
              </a:lnSpc>
              <a:buNone/>
            </a:pPr>
            <a:r>
              <a:rPr lang="en-US" sz="7200" b="1" dirty="0" smtClean="0">
                <a:solidFill>
                  <a:srgbClr val="000000"/>
                </a:solidFill>
                <a:latin typeface="Apple Chancery"/>
                <a:cs typeface="Apple Chancery"/>
              </a:rPr>
              <a:t>Post–national Confessions……………………………………………………………………………………………..19</a:t>
            </a:r>
          </a:p>
          <a:p>
            <a:pPr marL="0" indent="0">
              <a:lnSpc>
                <a:spcPct val="120000"/>
              </a:lnSpc>
              <a:buNone/>
            </a:pPr>
            <a:r>
              <a:rPr lang="en-US" sz="7200" b="1" dirty="0" smtClean="0">
                <a:solidFill>
                  <a:srgbClr val="000000"/>
                </a:solidFill>
                <a:latin typeface="Apple Chancery"/>
                <a:cs typeface="Apple Chancery"/>
              </a:rPr>
              <a:t>Introduction……………………………………………………..………………………………….…25</a:t>
            </a:r>
          </a:p>
          <a:p>
            <a:pPr marL="0" indent="0">
              <a:buNone/>
            </a:pPr>
            <a:r>
              <a:rPr lang="en-US" sz="7200" b="1" dirty="0" smtClean="0">
                <a:solidFill>
                  <a:srgbClr val="000000"/>
                </a:solidFill>
                <a:latin typeface="Apple Chancery"/>
                <a:cs typeface="Apple Chancery"/>
              </a:rPr>
              <a:t>Chapter I: Narrating the Utopia: Tropical Socialist Realism. Analysis of </a:t>
            </a:r>
            <a:r>
              <a:rPr lang="en-US" sz="7200" b="1" i="1" dirty="0" smtClean="0">
                <a:solidFill>
                  <a:srgbClr val="000000"/>
                </a:solidFill>
                <a:latin typeface="Apple Chancery"/>
                <a:cs typeface="Apple Chancery"/>
              </a:rPr>
              <a:t>La </a:t>
            </a:r>
            <a:r>
              <a:rPr lang="en-US" sz="7200" b="1" i="1" dirty="0" err="1" smtClean="0">
                <a:solidFill>
                  <a:srgbClr val="000000"/>
                </a:solidFill>
                <a:latin typeface="Apple Chancery"/>
                <a:cs typeface="Apple Chancery"/>
              </a:rPr>
              <a:t>última</a:t>
            </a:r>
            <a:r>
              <a:rPr lang="en-US" sz="7200" b="1" i="1" dirty="0" smtClean="0">
                <a:solidFill>
                  <a:srgbClr val="000000"/>
                </a:solidFill>
                <a:latin typeface="Apple Chancery"/>
                <a:cs typeface="Apple Chancery"/>
              </a:rPr>
              <a:t> </a:t>
            </a:r>
            <a:r>
              <a:rPr lang="en-US" sz="7200" b="1" i="1" dirty="0" err="1" smtClean="0">
                <a:solidFill>
                  <a:srgbClr val="000000"/>
                </a:solidFill>
                <a:latin typeface="Apple Chancery"/>
                <a:cs typeface="Apple Chancery"/>
              </a:rPr>
              <a:t>mujer</a:t>
            </a:r>
            <a:r>
              <a:rPr lang="en-US" sz="7200" b="1" i="1" dirty="0" smtClean="0">
                <a:solidFill>
                  <a:srgbClr val="000000"/>
                </a:solidFill>
                <a:latin typeface="Apple Chancery"/>
                <a:cs typeface="Apple Chancery"/>
              </a:rPr>
              <a:t> y el </a:t>
            </a:r>
            <a:r>
              <a:rPr lang="en-US" sz="7200" b="1" i="1" dirty="0" err="1" smtClean="0">
                <a:solidFill>
                  <a:srgbClr val="000000"/>
                </a:solidFill>
                <a:latin typeface="Apple Chancery"/>
                <a:cs typeface="Apple Chancery"/>
              </a:rPr>
              <a:t>próximo</a:t>
            </a:r>
            <a:r>
              <a:rPr lang="en-US" sz="7200" b="1" i="1" dirty="0" smtClean="0">
                <a:solidFill>
                  <a:srgbClr val="000000"/>
                </a:solidFill>
                <a:latin typeface="Apple Chancery"/>
                <a:cs typeface="Apple Chancery"/>
              </a:rPr>
              <a:t> </a:t>
            </a:r>
            <a:r>
              <a:rPr lang="en-US" sz="7200" b="1" i="1" dirty="0" err="1" smtClean="0">
                <a:solidFill>
                  <a:srgbClr val="000000"/>
                </a:solidFill>
                <a:latin typeface="Apple Chancery"/>
                <a:cs typeface="Apple Chancery"/>
              </a:rPr>
              <a:t>combate</a:t>
            </a:r>
            <a:r>
              <a:rPr lang="en-US" sz="7200" b="1" i="1" dirty="0" smtClean="0">
                <a:solidFill>
                  <a:srgbClr val="000000"/>
                </a:solidFill>
                <a:latin typeface="Apple Chancery"/>
                <a:cs typeface="Apple Chancery"/>
              </a:rPr>
              <a:t>, </a:t>
            </a:r>
            <a:r>
              <a:rPr lang="en-US" sz="7200" b="1" dirty="0" smtClean="0">
                <a:solidFill>
                  <a:srgbClr val="000000"/>
                </a:solidFill>
                <a:latin typeface="Apple Chancery"/>
                <a:cs typeface="Apple Chancery"/>
              </a:rPr>
              <a:t>by Manuel </a:t>
            </a:r>
            <a:r>
              <a:rPr lang="en-US" sz="7200" b="1" dirty="0" err="1" smtClean="0">
                <a:solidFill>
                  <a:srgbClr val="000000"/>
                </a:solidFill>
                <a:latin typeface="Apple Chancery"/>
                <a:cs typeface="Apple Chancery"/>
              </a:rPr>
              <a:t>Cofiño</a:t>
            </a:r>
            <a:r>
              <a:rPr lang="en-US" sz="7200" b="1" dirty="0" smtClean="0">
                <a:solidFill>
                  <a:srgbClr val="000000"/>
                </a:solidFill>
                <a:latin typeface="Apple Chancery"/>
                <a:cs typeface="Apple Chancery"/>
              </a:rPr>
              <a:t>; and </a:t>
            </a:r>
            <a:r>
              <a:rPr lang="en-US" sz="7200" b="1" i="1" dirty="0" smtClean="0">
                <a:solidFill>
                  <a:srgbClr val="000000"/>
                </a:solidFill>
                <a:latin typeface="Apple Chancery"/>
                <a:cs typeface="Apple Chancery"/>
              </a:rPr>
              <a:t>Con </a:t>
            </a:r>
            <a:r>
              <a:rPr lang="en-US" sz="7200" b="1" i="1" dirty="0" err="1" smtClean="0">
                <a:solidFill>
                  <a:srgbClr val="000000"/>
                </a:solidFill>
                <a:latin typeface="Apple Chancery"/>
                <a:cs typeface="Apple Chancery"/>
              </a:rPr>
              <a:t>tu</a:t>
            </a:r>
            <a:r>
              <a:rPr lang="en-US" sz="7200" b="1" i="1" dirty="0" smtClean="0">
                <a:solidFill>
                  <a:srgbClr val="000000"/>
                </a:solidFill>
                <a:latin typeface="Apple Chancery"/>
                <a:cs typeface="Apple Chancery"/>
              </a:rPr>
              <a:t> </a:t>
            </a:r>
            <a:r>
              <a:rPr lang="en-US" sz="7200" b="1" i="1" dirty="0" err="1" smtClean="0">
                <a:solidFill>
                  <a:srgbClr val="000000"/>
                </a:solidFill>
                <a:latin typeface="Apple Chancery"/>
                <a:cs typeface="Apple Chancery"/>
              </a:rPr>
              <a:t>vestido</a:t>
            </a:r>
            <a:r>
              <a:rPr lang="en-US" sz="7200" b="1" i="1" dirty="0" smtClean="0">
                <a:solidFill>
                  <a:srgbClr val="000000"/>
                </a:solidFill>
                <a:latin typeface="Apple Chancery"/>
                <a:cs typeface="Apple Chancery"/>
              </a:rPr>
              <a:t> </a:t>
            </a:r>
            <a:r>
              <a:rPr lang="en-US" sz="7200" b="1" i="1" dirty="0" err="1" smtClean="0">
                <a:solidFill>
                  <a:srgbClr val="000000"/>
                </a:solidFill>
                <a:latin typeface="Apple Chancery"/>
                <a:cs typeface="Apple Chancery"/>
              </a:rPr>
              <a:t>blanco</a:t>
            </a:r>
            <a:r>
              <a:rPr lang="en-US" sz="7200" b="1" i="1" dirty="0" smtClean="0">
                <a:solidFill>
                  <a:srgbClr val="000000"/>
                </a:solidFill>
                <a:latin typeface="Apple Chancery"/>
                <a:cs typeface="Apple Chancery"/>
              </a:rPr>
              <a:t>, </a:t>
            </a:r>
            <a:r>
              <a:rPr lang="en-US" sz="7200" b="1" dirty="0" smtClean="0">
                <a:solidFill>
                  <a:srgbClr val="000000"/>
                </a:solidFill>
                <a:latin typeface="Apple Chancery"/>
                <a:cs typeface="Apple Chancery"/>
              </a:rPr>
              <a:t>by Félix Luis </a:t>
            </a:r>
            <a:r>
              <a:rPr lang="en-US" sz="7200" b="1" dirty="0" err="1" smtClean="0">
                <a:solidFill>
                  <a:srgbClr val="000000"/>
                </a:solidFill>
                <a:latin typeface="Apple Chancery"/>
                <a:cs typeface="Apple Chancery"/>
              </a:rPr>
              <a:t>Viera</a:t>
            </a:r>
            <a:r>
              <a:rPr lang="en-US" sz="7200" b="1" dirty="0" smtClean="0">
                <a:solidFill>
                  <a:srgbClr val="000000"/>
                </a:solidFill>
                <a:latin typeface="Apple Chancery"/>
                <a:cs typeface="Apple Chancery"/>
              </a:rPr>
              <a:t>…………………………………………………</a:t>
            </a:r>
            <a:r>
              <a:rPr lang="en-US" sz="7200" b="1" dirty="0">
                <a:solidFill>
                  <a:srgbClr val="000000"/>
                </a:solidFill>
                <a:latin typeface="Apple Chancery"/>
                <a:cs typeface="Apple Chancery"/>
              </a:rPr>
              <a:t>.</a:t>
            </a:r>
            <a:r>
              <a:rPr lang="en-US" sz="7200" b="1" dirty="0" smtClean="0">
                <a:solidFill>
                  <a:srgbClr val="000000"/>
                </a:solidFill>
                <a:latin typeface="Apple Chancery"/>
                <a:cs typeface="Apple Chancery"/>
              </a:rPr>
              <a:t>………………………………………….47</a:t>
            </a:r>
          </a:p>
          <a:p>
            <a:pPr marL="0" indent="0">
              <a:buNone/>
            </a:pPr>
            <a:r>
              <a:rPr lang="en-US" sz="7200" b="1" dirty="0" smtClean="0">
                <a:solidFill>
                  <a:srgbClr val="000000"/>
                </a:solidFill>
                <a:latin typeface="Apple Chancery"/>
                <a:cs typeface="Apple Chancery"/>
              </a:rPr>
              <a:t>Chapter II: Snowing on Havana: Soviet Traces in post–90 literary Cuba………………109</a:t>
            </a:r>
          </a:p>
          <a:p>
            <a:pPr marL="0" indent="0">
              <a:buNone/>
            </a:pPr>
            <a:r>
              <a:rPr lang="en-US" sz="7200" b="1" dirty="0" smtClean="0">
                <a:solidFill>
                  <a:srgbClr val="000000"/>
                </a:solidFill>
                <a:latin typeface="Apple Chancery"/>
                <a:cs typeface="Apple Chancery"/>
              </a:rPr>
              <a:t>Chapter III: Impossible Transculturation: Race and Sex in Cuban–Soviet relations…165</a:t>
            </a:r>
          </a:p>
          <a:p>
            <a:pPr marL="0" indent="0">
              <a:buNone/>
            </a:pPr>
            <a:r>
              <a:rPr lang="en-US" sz="7200" b="1" dirty="0" smtClean="0">
                <a:solidFill>
                  <a:srgbClr val="000000"/>
                </a:solidFill>
                <a:latin typeface="Apple Chancery"/>
                <a:cs typeface="Apple Chancery"/>
              </a:rPr>
              <a:t>Chapter IV: Snow Roads. Soviet Representation and Appropriation in </a:t>
            </a:r>
            <a:r>
              <a:rPr lang="en-US" sz="7200" b="1" dirty="0" err="1" smtClean="0">
                <a:solidFill>
                  <a:srgbClr val="000000"/>
                </a:solidFill>
                <a:latin typeface="Apple Chancery"/>
                <a:cs typeface="Apple Chancery"/>
              </a:rPr>
              <a:t>Jesús</a:t>
            </a:r>
            <a:r>
              <a:rPr lang="en-US" sz="7200" b="1" dirty="0" smtClean="0">
                <a:solidFill>
                  <a:srgbClr val="000000"/>
                </a:solidFill>
                <a:latin typeface="Apple Chancery"/>
                <a:cs typeface="Apple Chancery"/>
              </a:rPr>
              <a:t> </a:t>
            </a:r>
            <a:r>
              <a:rPr lang="en-US" sz="7200" b="1" dirty="0" err="1" smtClean="0">
                <a:solidFill>
                  <a:srgbClr val="000000"/>
                </a:solidFill>
                <a:latin typeface="Apple Chancery"/>
                <a:cs typeface="Apple Chancery"/>
              </a:rPr>
              <a:t>Díaz</a:t>
            </a:r>
            <a:r>
              <a:rPr lang="en-US" sz="7200" b="1" dirty="0" smtClean="0">
                <a:solidFill>
                  <a:srgbClr val="000000"/>
                </a:solidFill>
                <a:latin typeface="Apple Chancery"/>
                <a:cs typeface="Apple Chancery"/>
              </a:rPr>
              <a:t> and Manuel </a:t>
            </a:r>
            <a:r>
              <a:rPr lang="en-US" sz="7200" b="1" dirty="0" err="1" smtClean="0">
                <a:solidFill>
                  <a:srgbClr val="000000"/>
                </a:solidFill>
                <a:latin typeface="Apple Chancery"/>
                <a:cs typeface="Apple Chancery"/>
              </a:rPr>
              <a:t>Prieto’s</a:t>
            </a:r>
            <a:r>
              <a:rPr lang="en-US" sz="7200" b="1" dirty="0" smtClean="0">
                <a:solidFill>
                  <a:srgbClr val="000000"/>
                </a:solidFill>
                <a:latin typeface="Apple Chancery"/>
                <a:cs typeface="Apple Chancery"/>
              </a:rPr>
              <a:t> trilogies…………………………………………………………………………….183</a:t>
            </a:r>
          </a:p>
          <a:p>
            <a:pPr marL="0" indent="0">
              <a:buNone/>
            </a:pPr>
            <a:endParaRPr lang="en-US" sz="7200" dirty="0">
              <a:solidFill>
                <a:schemeClr val="bg1"/>
              </a:solidFill>
              <a:latin typeface="Apple Chancery"/>
              <a:cs typeface="Apple Chancery"/>
            </a:endParaRPr>
          </a:p>
          <a:p>
            <a:pPr marL="0" indent="0">
              <a:lnSpc>
                <a:spcPct val="70000"/>
              </a:lnSpc>
              <a:buNone/>
            </a:pPr>
            <a:r>
              <a:rPr lang="es-ES_tradnl" sz="7200" dirty="0">
                <a:solidFill>
                  <a:schemeClr val="bg1"/>
                </a:solidFill>
                <a:latin typeface="Apple Chancery"/>
                <a:cs typeface="Apple Chancery"/>
              </a:rPr>
              <a:t> </a:t>
            </a:r>
            <a:endParaRPr lang="en-US" sz="7200" dirty="0">
              <a:solidFill>
                <a:schemeClr val="bg1"/>
              </a:solidFill>
              <a:latin typeface="Apple Chancery"/>
              <a:cs typeface="Apple Chancery"/>
            </a:endParaRPr>
          </a:p>
          <a:p>
            <a:endParaRPr lang="en-US" dirty="0"/>
          </a:p>
        </p:txBody>
      </p:sp>
    </p:spTree>
    <p:extLst>
      <p:ext uri="{BB962C8B-B14F-4D97-AF65-F5344CB8AC3E}">
        <p14:creationId xmlns:p14="http://schemas.microsoft.com/office/powerpoint/2010/main" val="40781916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779" y="860778"/>
            <a:ext cx="8692444" cy="5319889"/>
          </a:xfrm>
        </p:spPr>
        <p:txBody>
          <a:bodyPr>
            <a:normAutofit fontScale="92500"/>
          </a:bodyPr>
          <a:lstStyle/>
          <a:p>
            <a:pPr marL="0" indent="0">
              <a:buNone/>
            </a:pPr>
            <a:r>
              <a:rPr lang="en-US" dirty="0">
                <a:solidFill>
                  <a:srgbClr val="000000"/>
                </a:solidFill>
                <a:latin typeface="Apple Chancery"/>
                <a:cs typeface="Apple Chancery"/>
              </a:rPr>
              <a:t>Chapter V: </a:t>
            </a:r>
            <a:r>
              <a:rPr lang="en-US" dirty="0" err="1">
                <a:solidFill>
                  <a:srgbClr val="000000"/>
                </a:solidFill>
                <a:latin typeface="Apple Chancery"/>
                <a:cs typeface="Apple Chancery"/>
              </a:rPr>
              <a:t>Emerio</a:t>
            </a:r>
            <a:r>
              <a:rPr lang="en-US" dirty="0">
                <a:solidFill>
                  <a:srgbClr val="000000"/>
                </a:solidFill>
                <a:latin typeface="Apple Chancery"/>
                <a:cs typeface="Apple Chancery"/>
              </a:rPr>
              <a:t> Medina, Reynaldo González and Alexis </a:t>
            </a:r>
            <a:r>
              <a:rPr lang="en-US" dirty="0" err="1">
                <a:solidFill>
                  <a:srgbClr val="000000"/>
                </a:solidFill>
                <a:latin typeface="Apple Chancery"/>
                <a:cs typeface="Apple Chancery"/>
              </a:rPr>
              <a:t>Díaz</a:t>
            </a:r>
            <a:r>
              <a:rPr lang="en-US" dirty="0">
                <a:solidFill>
                  <a:srgbClr val="000000"/>
                </a:solidFill>
                <a:latin typeface="Apple Chancery"/>
                <a:cs typeface="Apple Chancery"/>
              </a:rPr>
              <a:t> </a:t>
            </a:r>
            <a:r>
              <a:rPr lang="en-US" dirty="0" err="1">
                <a:solidFill>
                  <a:srgbClr val="000000"/>
                </a:solidFill>
                <a:latin typeface="Apple Chancery"/>
                <a:cs typeface="Apple Chancery"/>
              </a:rPr>
              <a:t>Pimienta</a:t>
            </a:r>
            <a:r>
              <a:rPr lang="en-US" dirty="0">
                <a:solidFill>
                  <a:srgbClr val="000000"/>
                </a:solidFill>
                <a:latin typeface="Apple Chancery"/>
                <a:cs typeface="Apple Chancery"/>
              </a:rPr>
              <a:t>: Post–Soviet </a:t>
            </a:r>
            <a:r>
              <a:rPr lang="en-US" dirty="0" err="1">
                <a:solidFill>
                  <a:srgbClr val="000000"/>
                </a:solidFill>
                <a:latin typeface="Apple Chancery"/>
                <a:cs typeface="Apple Chancery"/>
              </a:rPr>
              <a:t>Paratextualities</a:t>
            </a:r>
            <a:r>
              <a:rPr lang="en-US" dirty="0">
                <a:solidFill>
                  <a:srgbClr val="000000"/>
                </a:solidFill>
                <a:latin typeface="Apple Chancery"/>
                <a:cs typeface="Apple Chancery"/>
              </a:rPr>
              <a:t> and </a:t>
            </a:r>
            <a:r>
              <a:rPr lang="en-US" dirty="0" err="1">
                <a:solidFill>
                  <a:srgbClr val="000000"/>
                </a:solidFill>
                <a:latin typeface="Apple Chancery"/>
                <a:cs typeface="Apple Chancery"/>
              </a:rPr>
              <a:t>Intertextualities</a:t>
            </a:r>
            <a:r>
              <a:rPr lang="en-US" dirty="0" smtClean="0">
                <a:solidFill>
                  <a:srgbClr val="000000"/>
                </a:solidFill>
                <a:latin typeface="Apple Chancery"/>
                <a:cs typeface="Apple Chancery"/>
              </a:rPr>
              <a:t>…….…</a:t>
            </a:r>
            <a:r>
              <a:rPr lang="en-US" dirty="0">
                <a:solidFill>
                  <a:srgbClr val="000000"/>
                </a:solidFill>
                <a:latin typeface="Apple Chancery"/>
                <a:cs typeface="Apple Chancery"/>
              </a:rPr>
              <a:t>……………………………</a:t>
            </a:r>
            <a:r>
              <a:rPr lang="en-US" dirty="0" smtClean="0">
                <a:solidFill>
                  <a:srgbClr val="000000"/>
                </a:solidFill>
                <a:latin typeface="Apple Chancery"/>
                <a:cs typeface="Apple Chancery"/>
              </a:rPr>
              <a:t>…..</a:t>
            </a:r>
            <a:r>
              <a:rPr lang="en-US" dirty="0">
                <a:solidFill>
                  <a:srgbClr val="000000"/>
                </a:solidFill>
                <a:latin typeface="Apple Chancery"/>
                <a:cs typeface="Apple Chancery"/>
              </a:rPr>
              <a:t>.</a:t>
            </a:r>
            <a:r>
              <a:rPr lang="en-US" dirty="0" smtClean="0">
                <a:solidFill>
                  <a:srgbClr val="000000"/>
                </a:solidFill>
                <a:latin typeface="Apple Chancery"/>
                <a:cs typeface="Apple Chancery"/>
              </a:rPr>
              <a:t>215</a:t>
            </a:r>
          </a:p>
          <a:p>
            <a:pPr marL="0" indent="0">
              <a:buNone/>
            </a:pPr>
            <a:r>
              <a:rPr lang="en-US" dirty="0" smtClean="0">
                <a:solidFill>
                  <a:srgbClr val="000000"/>
                </a:solidFill>
                <a:latin typeface="Apple Chancery"/>
                <a:cs typeface="Apple Chancery"/>
              </a:rPr>
              <a:t>Chapter VI: Searching for the Soviet through a lens’ camera………………….….229</a:t>
            </a:r>
          </a:p>
          <a:p>
            <a:pPr marL="0" indent="0">
              <a:buNone/>
            </a:pPr>
            <a:r>
              <a:rPr lang="en-US" dirty="0" smtClean="0">
                <a:solidFill>
                  <a:srgbClr val="000000"/>
                </a:solidFill>
                <a:latin typeface="Apple Chancery"/>
                <a:cs typeface="Apple Chancery"/>
              </a:rPr>
              <a:t>Chapter VII: </a:t>
            </a:r>
            <a:r>
              <a:rPr lang="en-US" i="1" dirty="0" smtClean="0">
                <a:solidFill>
                  <a:srgbClr val="000000"/>
                </a:solidFill>
                <a:latin typeface="Apple Chancery"/>
                <a:cs typeface="Apple Chancery"/>
              </a:rPr>
              <a:t>Soy Cuba, </a:t>
            </a:r>
            <a:r>
              <a:rPr lang="en-US" i="1" dirty="0" err="1" smtClean="0">
                <a:solidFill>
                  <a:srgbClr val="000000"/>
                </a:solidFill>
                <a:latin typeface="Apple Chancery"/>
                <a:cs typeface="Apple Chancery"/>
              </a:rPr>
              <a:t>Océano</a:t>
            </a:r>
            <a:r>
              <a:rPr lang="en-US" i="1" dirty="0" smtClean="0">
                <a:solidFill>
                  <a:srgbClr val="000000"/>
                </a:solidFill>
                <a:latin typeface="Apple Chancery"/>
                <a:cs typeface="Apple Chancery"/>
              </a:rPr>
              <a:t> and </a:t>
            </a:r>
            <a:r>
              <a:rPr lang="en-US" i="1" dirty="0" err="1" smtClean="0">
                <a:solidFill>
                  <a:srgbClr val="000000"/>
                </a:solidFill>
                <a:latin typeface="Apple Chancery"/>
                <a:cs typeface="Apple Chancery"/>
              </a:rPr>
              <a:t>Lisanka</a:t>
            </a:r>
            <a:r>
              <a:rPr lang="en-US" i="1" dirty="0" smtClean="0">
                <a:solidFill>
                  <a:srgbClr val="000000"/>
                </a:solidFill>
                <a:latin typeface="Apple Chancery"/>
                <a:cs typeface="Apple Chancery"/>
              </a:rPr>
              <a:t>: </a:t>
            </a:r>
            <a:r>
              <a:rPr lang="en-US" dirty="0" smtClean="0">
                <a:solidFill>
                  <a:srgbClr val="000000"/>
                </a:solidFill>
                <a:latin typeface="Apple Chancery"/>
                <a:cs typeface="Apple Chancery"/>
              </a:rPr>
              <a:t>From Allegory to Daily Life’s Experiences. Ideological and Aesthetic changes in Cuban–Soviet–Russian cinematographic co–productions…………………………………………………………277</a:t>
            </a:r>
          </a:p>
          <a:p>
            <a:pPr marL="0" indent="0">
              <a:buNone/>
            </a:pPr>
            <a:r>
              <a:rPr lang="en-US" dirty="0" smtClean="0">
                <a:solidFill>
                  <a:srgbClr val="000000"/>
                </a:solidFill>
                <a:latin typeface="Apple Chancery"/>
                <a:cs typeface="Apple Chancery"/>
              </a:rPr>
              <a:t>Chapter VIII: On Soviet Materiality in Cuba, its traces and implications. Notes for a reflection……………………………………………………………………………….311</a:t>
            </a:r>
          </a:p>
          <a:p>
            <a:pPr marL="0" indent="0">
              <a:buNone/>
            </a:pPr>
            <a:r>
              <a:rPr lang="en-US" dirty="0" smtClean="0">
                <a:solidFill>
                  <a:srgbClr val="000000"/>
                </a:solidFill>
                <a:latin typeface="Apple Chancery"/>
                <a:cs typeface="Apple Chancery"/>
              </a:rPr>
              <a:t>Preliminary Conclusions………………………………………………………………….355</a:t>
            </a:r>
          </a:p>
          <a:p>
            <a:pPr marL="0" indent="0">
              <a:buNone/>
            </a:pPr>
            <a:r>
              <a:rPr lang="en-US" dirty="0" smtClean="0">
                <a:solidFill>
                  <a:srgbClr val="000000"/>
                </a:solidFill>
                <a:latin typeface="Apple Chancery"/>
                <a:cs typeface="Apple Chancery"/>
              </a:rPr>
              <a:t>Bibliography…..…………………………………………………………………………….367</a:t>
            </a:r>
            <a:endParaRPr lang="en-US" dirty="0">
              <a:solidFill>
                <a:srgbClr val="000000"/>
              </a:solidFill>
              <a:latin typeface="Apple Chancery"/>
              <a:cs typeface="Apple Chancery"/>
            </a:endParaRPr>
          </a:p>
          <a:p>
            <a:endParaRPr lang="en-US" dirty="0"/>
          </a:p>
        </p:txBody>
      </p:sp>
    </p:spTree>
    <p:extLst>
      <p:ext uri="{BB962C8B-B14F-4D97-AF65-F5344CB8AC3E}">
        <p14:creationId xmlns:p14="http://schemas.microsoft.com/office/powerpoint/2010/main" val="103612395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908" y="620890"/>
            <a:ext cx="5528204" cy="987778"/>
          </a:xfrm>
        </p:spPr>
        <p:txBody>
          <a:bodyPr/>
          <a:lstStyle/>
          <a:p>
            <a:r>
              <a:rPr lang="en-US" dirty="0">
                <a:latin typeface="Apple Chancery"/>
                <a:cs typeface="Apple Chancery"/>
              </a:rPr>
              <a:t>Authors analyzed:</a:t>
            </a:r>
            <a:br>
              <a:rPr lang="en-US" dirty="0">
                <a:latin typeface="Apple Chancery"/>
                <a:cs typeface="Apple Chancery"/>
              </a:rPr>
            </a:br>
            <a:endParaRPr lang="en-US" dirty="0">
              <a:latin typeface="Apple Chancery"/>
              <a:cs typeface="Apple Chancery"/>
            </a:endParaRPr>
          </a:p>
        </p:txBody>
      </p:sp>
      <p:sp>
        <p:nvSpPr>
          <p:cNvPr id="3" name="Content Placeholder 2"/>
          <p:cNvSpPr>
            <a:spLocks noGrp="1"/>
          </p:cNvSpPr>
          <p:nvPr>
            <p:ph idx="1"/>
          </p:nvPr>
        </p:nvSpPr>
        <p:spPr>
          <a:xfrm>
            <a:off x="338667" y="1411110"/>
            <a:ext cx="8438444" cy="5319889"/>
          </a:xfrm>
        </p:spPr>
        <p:txBody>
          <a:bodyPr numCol="2">
            <a:normAutofit/>
          </a:bodyPr>
          <a:lstStyle/>
          <a:p>
            <a:r>
              <a:rPr lang="es-ES" sz="3200" dirty="0" smtClean="0">
                <a:latin typeface="Apple Chancery"/>
                <a:cs typeface="Apple Chancery"/>
              </a:rPr>
              <a:t>Manuel </a:t>
            </a:r>
            <a:r>
              <a:rPr lang="es-ES" sz="3200" dirty="0" err="1" smtClean="0">
                <a:latin typeface="Apple Chancery"/>
                <a:cs typeface="Apple Chancery"/>
              </a:rPr>
              <a:t>Cofiño</a:t>
            </a:r>
            <a:endParaRPr lang="es-ES" sz="3200" dirty="0" smtClean="0">
              <a:latin typeface="Apple Chancery"/>
              <a:cs typeface="Apple Chancery"/>
            </a:endParaRPr>
          </a:p>
          <a:p>
            <a:r>
              <a:rPr lang="es-ES" sz="3200" dirty="0" smtClean="0">
                <a:latin typeface="Apple Chancery"/>
                <a:cs typeface="Apple Chancery"/>
              </a:rPr>
              <a:t>Félix Luis Viera</a:t>
            </a:r>
          </a:p>
          <a:p>
            <a:r>
              <a:rPr lang="es-ES" sz="3200" dirty="0" smtClean="0">
                <a:latin typeface="Apple Chancery"/>
                <a:cs typeface="Apple Chancery"/>
              </a:rPr>
              <a:t>Anna </a:t>
            </a:r>
            <a:r>
              <a:rPr lang="es-ES" sz="3200" dirty="0">
                <a:latin typeface="Apple Chancery"/>
                <a:cs typeface="Apple Chancery"/>
              </a:rPr>
              <a:t>Lidia Vega </a:t>
            </a:r>
            <a:r>
              <a:rPr lang="es-ES" sz="3200" dirty="0" err="1" smtClean="0">
                <a:latin typeface="Apple Chancery"/>
                <a:cs typeface="Apple Chancery"/>
              </a:rPr>
              <a:t>Serova</a:t>
            </a:r>
            <a:endParaRPr lang="es-ES" sz="3200" dirty="0">
              <a:latin typeface="Apple Chancery"/>
              <a:cs typeface="Apple Chancery"/>
            </a:endParaRPr>
          </a:p>
          <a:p>
            <a:r>
              <a:rPr lang="es-ES" sz="3200" dirty="0" smtClean="0">
                <a:latin typeface="Apple Chancery"/>
                <a:cs typeface="Apple Chancery"/>
              </a:rPr>
              <a:t>Jesús Díaz</a:t>
            </a:r>
            <a:endParaRPr lang="es-ES" sz="3200" dirty="0">
              <a:latin typeface="Apple Chancery"/>
              <a:cs typeface="Apple Chancery"/>
            </a:endParaRPr>
          </a:p>
          <a:p>
            <a:r>
              <a:rPr lang="es-ES" sz="3200" dirty="0" smtClean="0">
                <a:latin typeface="Apple Chancery"/>
                <a:cs typeface="Apple Chancery"/>
              </a:rPr>
              <a:t>Adelaida </a:t>
            </a:r>
            <a:r>
              <a:rPr lang="es-ES" sz="3200" dirty="0">
                <a:latin typeface="Apple Chancery"/>
                <a:cs typeface="Apple Chancery"/>
              </a:rPr>
              <a:t>Fernández de </a:t>
            </a:r>
            <a:r>
              <a:rPr lang="es-ES" sz="3200" dirty="0" smtClean="0">
                <a:latin typeface="Apple Chancery"/>
                <a:cs typeface="Apple Chancery"/>
              </a:rPr>
              <a:t>Juan</a:t>
            </a:r>
          </a:p>
          <a:p>
            <a:pPr marL="0" indent="0">
              <a:buNone/>
            </a:pPr>
            <a:endParaRPr lang="es-ES" sz="3200" dirty="0">
              <a:latin typeface="Apple Chancery"/>
              <a:cs typeface="Apple Chancery"/>
            </a:endParaRPr>
          </a:p>
          <a:p>
            <a:r>
              <a:rPr lang="es-ES" sz="3200" dirty="0" err="1" smtClean="0">
                <a:latin typeface="Apple Chancery"/>
                <a:cs typeface="Apple Chancery"/>
              </a:rPr>
              <a:t>Gleyvis</a:t>
            </a:r>
            <a:r>
              <a:rPr lang="es-ES" sz="3200" dirty="0" smtClean="0">
                <a:latin typeface="Apple Chancery"/>
                <a:cs typeface="Apple Chancery"/>
              </a:rPr>
              <a:t> </a:t>
            </a:r>
            <a:r>
              <a:rPr lang="es-ES" sz="3200" dirty="0">
                <a:latin typeface="Apple Chancery"/>
                <a:cs typeface="Apple Chancery"/>
              </a:rPr>
              <a:t>Coro </a:t>
            </a:r>
            <a:r>
              <a:rPr lang="es-ES" sz="3200" dirty="0" err="1" smtClean="0">
                <a:latin typeface="Apple Chancery"/>
                <a:cs typeface="Apple Chancery"/>
              </a:rPr>
              <a:t>Montanet</a:t>
            </a:r>
            <a:endParaRPr lang="es-ES" sz="3200" dirty="0">
              <a:latin typeface="Apple Chancery"/>
              <a:cs typeface="Apple Chancery"/>
            </a:endParaRPr>
          </a:p>
          <a:p>
            <a:r>
              <a:rPr lang="es-ES" sz="3200" dirty="0" smtClean="0">
                <a:latin typeface="Apple Chancery"/>
                <a:cs typeface="Apple Chancery"/>
              </a:rPr>
              <a:t>Antonio </a:t>
            </a:r>
            <a:r>
              <a:rPr lang="es-ES" sz="3200" dirty="0">
                <a:latin typeface="Apple Chancery"/>
                <a:cs typeface="Apple Chancery"/>
              </a:rPr>
              <a:t>José </a:t>
            </a:r>
            <a:r>
              <a:rPr lang="es-ES" sz="3200" dirty="0" smtClean="0">
                <a:latin typeface="Apple Chancery"/>
                <a:cs typeface="Apple Chancery"/>
              </a:rPr>
              <a:t>Ponte</a:t>
            </a:r>
            <a:endParaRPr lang="es-ES" sz="3200" dirty="0">
              <a:latin typeface="Apple Chancery"/>
              <a:cs typeface="Apple Chancery"/>
            </a:endParaRPr>
          </a:p>
          <a:p>
            <a:r>
              <a:rPr lang="es-ES" sz="3200" dirty="0" smtClean="0">
                <a:latin typeface="Apple Chancery"/>
                <a:cs typeface="Apple Chancery"/>
              </a:rPr>
              <a:t>José </a:t>
            </a:r>
            <a:r>
              <a:rPr lang="es-ES" sz="3200" dirty="0">
                <a:latin typeface="Apple Chancery"/>
                <a:cs typeface="Apple Chancery"/>
              </a:rPr>
              <a:t>Manuel </a:t>
            </a:r>
            <a:r>
              <a:rPr lang="es-ES" sz="3200" dirty="0" smtClean="0">
                <a:latin typeface="Apple Chancery"/>
                <a:cs typeface="Apple Chancery"/>
              </a:rPr>
              <a:t>Prieto</a:t>
            </a:r>
            <a:endParaRPr lang="es-ES" sz="3200" dirty="0">
              <a:latin typeface="Apple Chancery"/>
              <a:cs typeface="Apple Chancery"/>
            </a:endParaRPr>
          </a:p>
          <a:p>
            <a:r>
              <a:rPr lang="es-ES" sz="3200" dirty="0" smtClean="0">
                <a:latin typeface="Apple Chancery"/>
                <a:cs typeface="Apple Chancery"/>
              </a:rPr>
              <a:t>Alexis </a:t>
            </a:r>
            <a:r>
              <a:rPr lang="es-ES" sz="3200" dirty="0">
                <a:latin typeface="Apple Chancery"/>
                <a:cs typeface="Apple Chancery"/>
              </a:rPr>
              <a:t>Díaz </a:t>
            </a:r>
            <a:r>
              <a:rPr lang="es-ES" sz="3200" dirty="0" smtClean="0">
                <a:latin typeface="Apple Chancery"/>
                <a:cs typeface="Apple Chancery"/>
              </a:rPr>
              <a:t>Pimienta</a:t>
            </a:r>
          </a:p>
          <a:p>
            <a:r>
              <a:rPr lang="es-ES" sz="3200" dirty="0" smtClean="0">
                <a:latin typeface="Apple Chancery"/>
                <a:cs typeface="Apple Chancery"/>
              </a:rPr>
              <a:t>Reynaldo González</a:t>
            </a:r>
          </a:p>
          <a:p>
            <a:r>
              <a:rPr lang="es-ES" sz="3200" dirty="0" err="1" smtClean="0">
                <a:latin typeface="Apple Chancery"/>
                <a:cs typeface="Apple Chancery"/>
              </a:rPr>
              <a:t>Emerio</a:t>
            </a:r>
            <a:r>
              <a:rPr lang="es-ES" sz="3200" dirty="0" smtClean="0">
                <a:latin typeface="Apple Chancery"/>
                <a:cs typeface="Apple Chancery"/>
              </a:rPr>
              <a:t> Medina</a:t>
            </a:r>
            <a:endParaRPr lang="en-US" sz="3200" dirty="0">
              <a:latin typeface="Apple Chancery"/>
              <a:cs typeface="Apple Chancery"/>
            </a:endParaRPr>
          </a:p>
        </p:txBody>
      </p:sp>
      <p:cxnSp>
        <p:nvCxnSpPr>
          <p:cNvPr id="7" name="Straight Connector 6"/>
          <p:cNvCxnSpPr/>
          <p:nvPr/>
        </p:nvCxnSpPr>
        <p:spPr>
          <a:xfrm flipH="1">
            <a:off x="2356556" y="1241777"/>
            <a:ext cx="5997222" cy="0"/>
          </a:xfrm>
          <a:prstGeom prst="line">
            <a:avLst/>
          </a:prstGeom>
          <a:ln w="76200" cmpd="sng">
            <a:solidFill>
              <a:srgbClr val="FFFF00"/>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938555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0353" y="409221"/>
            <a:ext cx="3298648" cy="691445"/>
          </a:xfrm>
        </p:spPr>
        <p:txBody>
          <a:bodyPr/>
          <a:lstStyle/>
          <a:p>
            <a:r>
              <a:rPr lang="en-US" b="1" dirty="0" smtClean="0">
                <a:latin typeface="Apple Chancery"/>
                <a:cs typeface="Apple Chancery"/>
              </a:rPr>
              <a:t>Audiovisuals:</a:t>
            </a:r>
            <a:endParaRPr lang="en-US" b="1" dirty="0">
              <a:latin typeface="Apple Chancery"/>
              <a:cs typeface="Apple Chancery"/>
            </a:endParaRPr>
          </a:p>
        </p:txBody>
      </p:sp>
      <p:sp>
        <p:nvSpPr>
          <p:cNvPr id="3" name="Content Placeholder 2"/>
          <p:cNvSpPr>
            <a:spLocks noGrp="1"/>
          </p:cNvSpPr>
          <p:nvPr>
            <p:ph idx="1"/>
          </p:nvPr>
        </p:nvSpPr>
        <p:spPr>
          <a:xfrm>
            <a:off x="183444" y="1284110"/>
            <a:ext cx="8706555" cy="5319890"/>
          </a:xfrm>
        </p:spPr>
        <p:txBody>
          <a:bodyPr numCol="2">
            <a:normAutofit fontScale="70000" lnSpcReduction="20000"/>
          </a:bodyPr>
          <a:lstStyle/>
          <a:p>
            <a:r>
              <a:rPr lang="es-ES" sz="4000" i="1" dirty="0" smtClean="0">
                <a:latin typeface="Apple Chancery"/>
                <a:cs typeface="Apple Chancery"/>
              </a:rPr>
              <a:t>9550</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Ernesto </a:t>
            </a:r>
            <a:r>
              <a:rPr lang="es-ES" sz="4000" dirty="0" smtClean="0">
                <a:latin typeface="Apple Chancery"/>
                <a:cs typeface="Apple Chancery"/>
              </a:rPr>
              <a:t>René</a:t>
            </a:r>
          </a:p>
          <a:p>
            <a:r>
              <a:rPr lang="es-ES" sz="4000" i="1" dirty="0" err="1" smtClean="0">
                <a:latin typeface="Apple Chancery"/>
                <a:cs typeface="Apple Chancery"/>
              </a:rPr>
              <a:t>Good</a:t>
            </a:r>
            <a:r>
              <a:rPr lang="es-ES" sz="4000" i="1" dirty="0" smtClean="0">
                <a:latin typeface="Apple Chancery"/>
                <a:cs typeface="Apple Chancery"/>
              </a:rPr>
              <a:t> </a:t>
            </a:r>
            <a:r>
              <a:rPr lang="es-ES" sz="4000" i="1" dirty="0" err="1">
                <a:latin typeface="Apple Chancery"/>
                <a:cs typeface="Apple Chancery"/>
              </a:rPr>
              <a:t>bye</a:t>
            </a:r>
            <a:r>
              <a:rPr lang="es-ES" sz="4000" i="1" dirty="0">
                <a:latin typeface="Apple Chancery"/>
                <a:cs typeface="Apple Chancery"/>
              </a:rPr>
              <a:t>, </a:t>
            </a:r>
            <a:r>
              <a:rPr lang="es-ES" sz="4000" i="1" dirty="0" err="1">
                <a:latin typeface="Apple Chancery"/>
                <a:cs typeface="Apple Chancery"/>
              </a:rPr>
              <a:t>Lolek</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a:t>
            </a:r>
            <a:r>
              <a:rPr lang="es-ES" sz="4000" dirty="0" err="1" smtClean="0">
                <a:latin typeface="Apple Chancery"/>
                <a:cs typeface="Apple Chancery"/>
              </a:rPr>
              <a:t>Asori</a:t>
            </a:r>
            <a:endParaRPr lang="es-ES" sz="4000" dirty="0" smtClean="0">
              <a:latin typeface="Apple Chancery"/>
              <a:cs typeface="Apple Chancery"/>
            </a:endParaRPr>
          </a:p>
          <a:p>
            <a:r>
              <a:rPr lang="es-ES" sz="4000" i="1" dirty="0" smtClean="0">
                <a:latin typeface="Apple Chancery"/>
                <a:cs typeface="Apple Chancery"/>
              </a:rPr>
              <a:t>Todas </a:t>
            </a:r>
            <a:r>
              <a:rPr lang="es-ES" sz="4000" i="1" dirty="0">
                <a:latin typeface="Apple Chancery"/>
                <a:cs typeface="Apple Chancery"/>
              </a:rPr>
              <a:t>iban a ser reinas </a:t>
            </a:r>
            <a:r>
              <a:rPr lang="es-ES" sz="4000" dirty="0">
                <a:latin typeface="Apple Chancery"/>
                <a:cs typeface="Apple Chancery"/>
              </a:rPr>
              <a:t>(</a:t>
            </a:r>
            <a:r>
              <a:rPr lang="es-ES" sz="4000" i="1" dirty="0" err="1">
                <a:latin typeface="Apple Chancery"/>
                <a:cs typeface="Apple Chancery"/>
              </a:rPr>
              <a:t>Destinated</a:t>
            </a:r>
            <a:r>
              <a:rPr lang="es-ES" sz="4000" i="1" dirty="0">
                <a:latin typeface="Apple Chancery"/>
                <a:cs typeface="Apple Chancery"/>
              </a:rPr>
              <a:t> </a:t>
            </a:r>
            <a:r>
              <a:rPr lang="es-ES" sz="4000" i="1" dirty="0" err="1">
                <a:latin typeface="Apple Chancery"/>
                <a:cs typeface="Apple Chancery"/>
              </a:rPr>
              <a:t>to</a:t>
            </a:r>
            <a:r>
              <a:rPr lang="es-ES" sz="4000" i="1" dirty="0">
                <a:latin typeface="Apple Chancery"/>
                <a:cs typeface="Apple Chancery"/>
              </a:rPr>
              <a:t> be Queens</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Gustavo Pérez and </a:t>
            </a:r>
            <a:r>
              <a:rPr lang="es-ES" sz="4000" dirty="0" err="1">
                <a:latin typeface="Apple Chancery"/>
                <a:cs typeface="Apple Chancery"/>
              </a:rPr>
              <a:t>Oneyda</a:t>
            </a:r>
            <a:r>
              <a:rPr lang="es-ES" sz="4000" dirty="0">
                <a:latin typeface="Apple Chancery"/>
                <a:cs typeface="Apple Chancery"/>
              </a:rPr>
              <a:t> </a:t>
            </a:r>
            <a:r>
              <a:rPr lang="es-ES" sz="4000" dirty="0" smtClean="0">
                <a:latin typeface="Apple Chancery"/>
                <a:cs typeface="Apple Chancery"/>
              </a:rPr>
              <a:t>González</a:t>
            </a:r>
          </a:p>
          <a:p>
            <a:r>
              <a:rPr lang="es-ES" sz="4000" i="1" dirty="0" smtClean="0">
                <a:latin typeface="Apple Chancery"/>
                <a:cs typeface="Apple Chancery"/>
              </a:rPr>
              <a:t>Lazos </a:t>
            </a:r>
            <a:r>
              <a:rPr lang="es-ES" sz="4000" dirty="0">
                <a:latin typeface="Apple Chancery"/>
                <a:cs typeface="Apple Chancery"/>
              </a:rPr>
              <a:t>(</a:t>
            </a:r>
            <a:r>
              <a:rPr lang="es-ES" sz="4000" i="1" dirty="0">
                <a:latin typeface="Apple Chancery"/>
                <a:cs typeface="Apple Chancery"/>
              </a:rPr>
              <a:t>Bonds), </a:t>
            </a:r>
            <a:r>
              <a:rPr lang="es-ES" sz="4000" i="1" dirty="0" err="1">
                <a:latin typeface="Apple Chancery"/>
                <a:cs typeface="Apple Chancery"/>
              </a:rPr>
              <a:t>by</a:t>
            </a:r>
            <a:r>
              <a:rPr lang="es-ES" sz="4000" dirty="0">
                <a:latin typeface="Apple Chancery"/>
                <a:cs typeface="Apple Chancery"/>
              </a:rPr>
              <a:t> </a:t>
            </a:r>
            <a:r>
              <a:rPr lang="es-ES" sz="4000" dirty="0" err="1">
                <a:latin typeface="Apple Chancery"/>
                <a:cs typeface="Apple Chancery"/>
              </a:rPr>
              <a:t>Yosvany</a:t>
            </a:r>
            <a:r>
              <a:rPr lang="es-ES" sz="4000" dirty="0">
                <a:latin typeface="Apple Chancery"/>
                <a:cs typeface="Apple Chancery"/>
              </a:rPr>
              <a:t> </a:t>
            </a:r>
            <a:r>
              <a:rPr lang="es-ES" sz="4000" dirty="0" err="1">
                <a:latin typeface="Apple Chancery"/>
                <a:cs typeface="Apple Chancery"/>
              </a:rPr>
              <a:t>Albelo</a:t>
            </a:r>
            <a:r>
              <a:rPr lang="es-ES" sz="4000" dirty="0">
                <a:latin typeface="Apple Chancery"/>
                <a:cs typeface="Apple Chancery"/>
              </a:rPr>
              <a:t> </a:t>
            </a:r>
            <a:r>
              <a:rPr lang="es-ES" sz="4000" dirty="0" err="1" smtClean="0">
                <a:latin typeface="Apple Chancery"/>
                <a:cs typeface="Apple Chancery"/>
              </a:rPr>
              <a:t>Sandarán</a:t>
            </a:r>
            <a:endParaRPr lang="es-ES" sz="4000" dirty="0" smtClean="0">
              <a:latin typeface="Apple Chancery"/>
              <a:cs typeface="Apple Chancery"/>
            </a:endParaRPr>
          </a:p>
          <a:p>
            <a:r>
              <a:rPr lang="es-ES" sz="4000" i="1" dirty="0" smtClean="0">
                <a:latin typeface="Apple Chancery"/>
                <a:cs typeface="Apple Chancery"/>
              </a:rPr>
              <a:t>20 </a:t>
            </a:r>
            <a:r>
              <a:rPr lang="es-ES" sz="4000" i="1" dirty="0">
                <a:latin typeface="Apple Chancery"/>
                <a:cs typeface="Apple Chancery"/>
              </a:rPr>
              <a:t>años </a:t>
            </a:r>
            <a:r>
              <a:rPr lang="es-ES" sz="4000" dirty="0">
                <a:latin typeface="Apple Chancery"/>
                <a:cs typeface="Apple Chancery"/>
              </a:rPr>
              <a:t>(</a:t>
            </a:r>
            <a:r>
              <a:rPr lang="es-ES" sz="4000" i="1" dirty="0">
                <a:latin typeface="Apple Chancery"/>
                <a:cs typeface="Apple Chancery"/>
              </a:rPr>
              <a:t>20 </a:t>
            </a:r>
            <a:r>
              <a:rPr lang="es-ES" sz="4000" i="1" dirty="0" err="1">
                <a:latin typeface="Apple Chancery"/>
                <a:cs typeface="Apple Chancery"/>
              </a:rPr>
              <a:t>Years</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Bárbaro Joel Ortiz </a:t>
            </a:r>
            <a:endParaRPr lang="es-ES" sz="4000" dirty="0" smtClean="0">
              <a:latin typeface="Apple Chancery"/>
              <a:cs typeface="Apple Chancery"/>
            </a:endParaRPr>
          </a:p>
          <a:p>
            <a:pPr marL="0" indent="0">
              <a:buNone/>
            </a:pPr>
            <a:endParaRPr lang="es-ES" sz="4000" dirty="0" smtClean="0">
              <a:latin typeface="Apple Chancery"/>
              <a:cs typeface="Apple Chancery"/>
            </a:endParaRPr>
          </a:p>
          <a:p>
            <a:r>
              <a:rPr lang="es-ES" sz="4000" i="1" dirty="0" err="1" smtClean="0">
                <a:latin typeface="Apple Chancery"/>
                <a:cs typeface="Apple Chancery"/>
              </a:rPr>
              <a:t>Pravda</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Eduardo del </a:t>
            </a:r>
            <a:r>
              <a:rPr lang="es-ES" sz="4000" dirty="0" smtClean="0">
                <a:latin typeface="Apple Chancery"/>
                <a:cs typeface="Apple Chancery"/>
              </a:rPr>
              <a:t>Llano</a:t>
            </a:r>
          </a:p>
          <a:p>
            <a:r>
              <a:rPr lang="es-ES" sz="4000" i="1" dirty="0" smtClean="0">
                <a:latin typeface="Apple Chancery"/>
                <a:cs typeface="Apple Chancery"/>
              </a:rPr>
              <a:t>Soy </a:t>
            </a:r>
            <a:r>
              <a:rPr lang="es-ES" sz="4000" i="1" dirty="0">
                <a:latin typeface="Apple Chancery"/>
                <a:cs typeface="Apple Chancery"/>
              </a:rPr>
              <a:t>Cuba </a:t>
            </a:r>
            <a:r>
              <a:rPr lang="es-ES" sz="4000" dirty="0">
                <a:latin typeface="Apple Chancery"/>
                <a:cs typeface="Apple Chancery"/>
              </a:rPr>
              <a:t>(</a:t>
            </a:r>
            <a:r>
              <a:rPr lang="es-ES" sz="4000" i="1" dirty="0">
                <a:latin typeface="Apple Chancery"/>
                <a:cs typeface="Apple Chancery"/>
              </a:rPr>
              <a:t>I am Cuba</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a:t>
            </a:r>
            <a:r>
              <a:rPr lang="es-ES" sz="4000" dirty="0" err="1">
                <a:latin typeface="Apple Chancery"/>
                <a:cs typeface="Apple Chancery"/>
              </a:rPr>
              <a:t>Mikhail</a:t>
            </a:r>
            <a:r>
              <a:rPr lang="es-ES" sz="4000" dirty="0">
                <a:latin typeface="Apple Chancery"/>
                <a:cs typeface="Apple Chancery"/>
              </a:rPr>
              <a:t> </a:t>
            </a:r>
            <a:r>
              <a:rPr lang="es-ES" sz="4000" dirty="0" err="1" smtClean="0">
                <a:latin typeface="Apple Chancery"/>
                <a:cs typeface="Apple Chancery"/>
              </a:rPr>
              <a:t>Kalatozov</a:t>
            </a:r>
            <a:endParaRPr lang="es-ES" sz="4000" dirty="0">
              <a:latin typeface="Apple Chancery"/>
              <a:cs typeface="Apple Chancery"/>
            </a:endParaRPr>
          </a:p>
          <a:p>
            <a:r>
              <a:rPr lang="es-ES" sz="4000" i="1" dirty="0" smtClean="0">
                <a:latin typeface="Apple Chancery"/>
                <a:cs typeface="Apple Chancery"/>
              </a:rPr>
              <a:t>Océano </a:t>
            </a:r>
            <a:r>
              <a:rPr lang="es-ES" sz="4000" dirty="0">
                <a:latin typeface="Apple Chancery"/>
                <a:cs typeface="Apple Chancery"/>
              </a:rPr>
              <a:t>(</a:t>
            </a:r>
            <a:r>
              <a:rPr lang="es-ES" sz="4000" i="1" dirty="0" err="1">
                <a:latin typeface="Apple Chancery"/>
                <a:cs typeface="Apple Chancery"/>
              </a:rPr>
              <a:t>Ocean</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a:t>
            </a:r>
            <a:r>
              <a:rPr lang="es-ES" sz="4000" dirty="0" err="1">
                <a:latin typeface="Apple Chancery"/>
                <a:cs typeface="Apple Chancery"/>
              </a:rPr>
              <a:t>Mikhail</a:t>
            </a:r>
            <a:r>
              <a:rPr lang="es-ES" sz="4000" dirty="0">
                <a:latin typeface="Apple Chancery"/>
                <a:cs typeface="Apple Chancery"/>
              </a:rPr>
              <a:t> </a:t>
            </a:r>
            <a:r>
              <a:rPr lang="es-ES" sz="4000" dirty="0" err="1">
                <a:latin typeface="Apple Chancery"/>
                <a:cs typeface="Apple Chancery"/>
              </a:rPr>
              <a:t>Kosyrev</a:t>
            </a:r>
            <a:r>
              <a:rPr lang="es-ES" sz="4000" dirty="0">
                <a:latin typeface="Apple Chancery"/>
                <a:cs typeface="Apple Chancery"/>
              </a:rPr>
              <a:t>–</a:t>
            </a:r>
            <a:r>
              <a:rPr lang="es-ES" sz="4000" dirty="0" err="1" smtClean="0">
                <a:latin typeface="Apple Chancery"/>
                <a:cs typeface="Apple Chancery"/>
              </a:rPr>
              <a:t>Nesterov</a:t>
            </a:r>
            <a:endParaRPr lang="es-ES" sz="4000" dirty="0">
              <a:latin typeface="Apple Chancery"/>
              <a:cs typeface="Apple Chancery"/>
            </a:endParaRPr>
          </a:p>
          <a:p>
            <a:r>
              <a:rPr lang="es-ES" sz="4000" i="1" dirty="0" err="1" smtClean="0">
                <a:latin typeface="Apple Chancery"/>
                <a:cs typeface="Apple Chancery"/>
              </a:rPr>
              <a:t>Lisanka</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Daniel Díaz </a:t>
            </a:r>
          </a:p>
          <a:p>
            <a:r>
              <a:rPr lang="es-ES" sz="4000" i="1" dirty="0" smtClean="0">
                <a:latin typeface="Apple Chancery"/>
                <a:cs typeface="Apple Chancery"/>
              </a:rPr>
              <a:t>Larga </a:t>
            </a:r>
            <a:r>
              <a:rPr lang="es-ES" sz="4000" i="1" dirty="0">
                <a:latin typeface="Apple Chancery"/>
                <a:cs typeface="Apple Chancery"/>
              </a:rPr>
              <a:t>distancia </a:t>
            </a:r>
            <a:r>
              <a:rPr lang="es-ES" sz="4000" dirty="0">
                <a:latin typeface="Apple Chancery"/>
                <a:cs typeface="Apple Chancery"/>
              </a:rPr>
              <a:t>(</a:t>
            </a:r>
            <a:r>
              <a:rPr lang="es-ES" sz="4000" i="1" dirty="0">
                <a:latin typeface="Apple Chancery"/>
                <a:cs typeface="Apple Chancery"/>
              </a:rPr>
              <a:t>Long </a:t>
            </a:r>
            <a:r>
              <a:rPr lang="es-ES" sz="4000" i="1" dirty="0" err="1">
                <a:latin typeface="Apple Chancery"/>
                <a:cs typeface="Apple Chancery"/>
              </a:rPr>
              <a:t>Distance</a:t>
            </a:r>
            <a:r>
              <a:rPr lang="es-ES" sz="4000" dirty="0">
                <a:latin typeface="Apple Chancery"/>
                <a:cs typeface="Apple Chancery"/>
              </a:rPr>
              <a:t>), </a:t>
            </a:r>
            <a:r>
              <a:rPr lang="es-ES" sz="4000" dirty="0" err="1">
                <a:latin typeface="Apple Chancery"/>
                <a:cs typeface="Apple Chancery"/>
              </a:rPr>
              <a:t>by</a:t>
            </a:r>
            <a:r>
              <a:rPr lang="es-ES" sz="4000" dirty="0">
                <a:latin typeface="Apple Chancery"/>
                <a:cs typeface="Apple Chancery"/>
              </a:rPr>
              <a:t> Esteban </a:t>
            </a:r>
            <a:r>
              <a:rPr lang="es-ES" sz="4000" dirty="0" err="1">
                <a:latin typeface="Apple Chancery"/>
                <a:cs typeface="Apple Chancery"/>
              </a:rPr>
              <a:t>Insausti</a:t>
            </a:r>
            <a:r>
              <a:rPr lang="es-ES" sz="4000" dirty="0">
                <a:latin typeface="Apple Chancery"/>
                <a:cs typeface="Apple Chancery"/>
              </a:rPr>
              <a:t>. </a:t>
            </a:r>
            <a:endParaRPr lang="en-US" sz="4000" dirty="0">
              <a:latin typeface="Apple Chancery"/>
              <a:cs typeface="Apple Chancery"/>
            </a:endParaRPr>
          </a:p>
          <a:p>
            <a:endParaRPr lang="en-US" dirty="0"/>
          </a:p>
        </p:txBody>
      </p:sp>
      <p:cxnSp>
        <p:nvCxnSpPr>
          <p:cNvPr id="5" name="Straight Connector 4"/>
          <p:cNvCxnSpPr/>
          <p:nvPr/>
        </p:nvCxnSpPr>
        <p:spPr>
          <a:xfrm flipH="1">
            <a:off x="1763890" y="1100666"/>
            <a:ext cx="6237110" cy="0"/>
          </a:xfrm>
          <a:prstGeom prst="line">
            <a:avLst/>
          </a:prstGeom>
          <a:ln w="76200" cmpd="sng">
            <a:solidFill>
              <a:srgbClr val="FFFF00"/>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329587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480" y="889000"/>
            <a:ext cx="8713964" cy="5418667"/>
          </a:xfrm>
        </p:spPr>
        <p:txBody>
          <a:bodyPr>
            <a:normAutofit fontScale="85000" lnSpcReduction="20000"/>
          </a:bodyPr>
          <a:lstStyle/>
          <a:p>
            <a:pPr marL="0" indent="0">
              <a:buNone/>
            </a:pP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presence</a:t>
            </a:r>
            <a:r>
              <a:rPr lang="es-ES" sz="3200" dirty="0">
                <a:solidFill>
                  <a:srgbClr val="FFFFFF"/>
                </a:solidFill>
                <a:latin typeface="Apple Chancery"/>
                <a:cs typeface="Apple Chancery"/>
              </a:rPr>
              <a:t> of Soviet </a:t>
            </a:r>
            <a:r>
              <a:rPr lang="es-ES" sz="3200" dirty="0" err="1">
                <a:solidFill>
                  <a:srgbClr val="FFFFFF"/>
                </a:solidFill>
                <a:latin typeface="Apple Chancery"/>
                <a:cs typeface="Apple Chancery"/>
              </a:rPr>
              <a:t>aesthetics</a:t>
            </a:r>
            <a:r>
              <a:rPr lang="es-ES" sz="3200" dirty="0">
                <a:solidFill>
                  <a:srgbClr val="FFFFFF"/>
                </a:solidFill>
                <a:latin typeface="Apple Chancery"/>
                <a:cs typeface="Apple Chancery"/>
              </a:rPr>
              <a:t> and symbols in Cuban </a:t>
            </a:r>
            <a:r>
              <a:rPr lang="es-ES" sz="3200" dirty="0" err="1">
                <a:solidFill>
                  <a:srgbClr val="FFFFFF"/>
                </a:solidFill>
                <a:latin typeface="Apple Chancery"/>
                <a:cs typeface="Apple Chancery"/>
              </a:rPr>
              <a:t>literature</a:t>
            </a:r>
            <a:r>
              <a:rPr lang="es-ES" sz="3200" dirty="0">
                <a:solidFill>
                  <a:srgbClr val="FFFFFF"/>
                </a:solidFill>
                <a:latin typeface="Apple Chancery"/>
                <a:cs typeface="Apple Chancery"/>
              </a:rPr>
              <a:t> and cinema </a:t>
            </a:r>
            <a:r>
              <a:rPr lang="es-ES" sz="3200" dirty="0" err="1">
                <a:solidFill>
                  <a:srgbClr val="FFFFFF"/>
                </a:solidFill>
                <a:latin typeface="Apple Chancery"/>
                <a:cs typeface="Apple Chancery"/>
              </a:rPr>
              <a:t>from</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90s </a:t>
            </a:r>
            <a:r>
              <a:rPr lang="es-ES" sz="3200" dirty="0" err="1">
                <a:solidFill>
                  <a:srgbClr val="FFFFFF"/>
                </a:solidFill>
                <a:latin typeface="Apple Chancery"/>
                <a:cs typeface="Apple Chancery"/>
              </a:rPr>
              <a:t>to</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present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appears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not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just</a:t>
            </a:r>
            <a:r>
              <a:rPr lang="es-ES" sz="3200" dirty="0">
                <a:solidFill>
                  <a:srgbClr val="FFFFFF"/>
                </a:solidFill>
                <a:latin typeface="Apple Chancery"/>
                <a:cs typeface="Apple Chancery"/>
              </a:rPr>
              <a:t> as </a:t>
            </a:r>
            <a:r>
              <a:rPr lang="es-ES" sz="3200" dirty="0" err="1">
                <a:solidFill>
                  <a:srgbClr val="FFFFFF"/>
                </a:solidFill>
                <a:latin typeface="Apple Chancery"/>
                <a:cs typeface="Apple Chancery"/>
              </a:rPr>
              <a:t>physical</a:t>
            </a:r>
            <a:r>
              <a:rPr lang="es-ES" sz="3200" dirty="0">
                <a:solidFill>
                  <a:srgbClr val="FFFFFF"/>
                </a:solidFill>
                <a:latin typeface="Apple Chancery"/>
                <a:cs typeface="Apple Chancery"/>
              </a:rPr>
              <a:t> traces </a:t>
            </a:r>
            <a:r>
              <a:rPr lang="es-ES" sz="3200" dirty="0" err="1">
                <a:solidFill>
                  <a:srgbClr val="FFFFFF"/>
                </a:solidFill>
                <a:latin typeface="Apple Chancery"/>
                <a:cs typeface="Apple Chancery"/>
              </a:rPr>
              <a:t>but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also</a:t>
            </a:r>
            <a:r>
              <a:rPr lang="es-ES" sz="3200" dirty="0">
                <a:solidFill>
                  <a:srgbClr val="FFFFFF"/>
                </a:solidFill>
                <a:latin typeface="Apple Chancery"/>
                <a:cs typeface="Apple Chancery"/>
              </a:rPr>
              <a:t> as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representation</a:t>
            </a:r>
            <a:r>
              <a:rPr lang="es-ES" sz="3200" dirty="0">
                <a:solidFill>
                  <a:srgbClr val="FFFFFF"/>
                </a:solidFill>
                <a:latin typeface="Apple Chancery"/>
                <a:cs typeface="Apple Chancery"/>
              </a:rPr>
              <a:t> of a </a:t>
            </a:r>
            <a:r>
              <a:rPr lang="es-ES" sz="3200" dirty="0" err="1">
                <a:solidFill>
                  <a:srgbClr val="FFFFFF"/>
                </a:solidFill>
                <a:latin typeface="Apple Chancery"/>
                <a:cs typeface="Apple Chancery"/>
              </a:rPr>
              <a:t>nostalgic</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space</a:t>
            </a:r>
            <a:r>
              <a:rPr lang="es-ES" sz="3200" dirty="0">
                <a:solidFill>
                  <a:srgbClr val="FFFFFF"/>
                </a:solidFill>
                <a:latin typeface="Apple Chancery"/>
                <a:cs typeface="Apple Chancery"/>
              </a:rPr>
              <a:t> and as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allegory</a:t>
            </a:r>
            <a:r>
              <a:rPr lang="es-ES" sz="3200" dirty="0">
                <a:solidFill>
                  <a:srgbClr val="FFFFFF"/>
                </a:solidFill>
                <a:latin typeface="Apple Chancery"/>
                <a:cs typeface="Apple Chancery"/>
              </a:rPr>
              <a:t> of </a:t>
            </a:r>
            <a:r>
              <a:rPr lang="es-ES" sz="3200" dirty="0" err="1">
                <a:solidFill>
                  <a:srgbClr val="FFFFFF"/>
                </a:solidFill>
                <a:latin typeface="Apple Chancery"/>
                <a:cs typeface="Apple Chancery"/>
              </a:rPr>
              <a:t>an</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identity</a:t>
            </a:r>
            <a:r>
              <a:rPr lang="es-ES" sz="3200" dirty="0">
                <a:solidFill>
                  <a:srgbClr val="FFFFFF"/>
                </a:solidFill>
                <a:latin typeface="Apple Chancery"/>
                <a:cs typeface="Apple Chancery"/>
              </a:rPr>
              <a:t> in </a:t>
            </a:r>
            <a:r>
              <a:rPr lang="es-ES" sz="3200" dirty="0" err="1">
                <a:solidFill>
                  <a:srgbClr val="FFFFFF"/>
                </a:solidFill>
                <a:latin typeface="Apple Chancery"/>
                <a:cs typeface="Apple Chancery"/>
              </a:rPr>
              <a:t>transition</a:t>
            </a:r>
            <a:r>
              <a:rPr lang="es-ES" sz="3200" dirty="0">
                <a:solidFill>
                  <a:srgbClr val="FFFFFF"/>
                </a:solidFill>
                <a:latin typeface="Apple Chancery"/>
                <a:cs typeface="Apple Chancery"/>
              </a:rPr>
              <a:t>. I </a:t>
            </a:r>
            <a:r>
              <a:rPr lang="es-ES" sz="3200" dirty="0" err="1">
                <a:solidFill>
                  <a:srgbClr val="FFFFFF"/>
                </a:solidFill>
                <a:latin typeface="Apple Chancery"/>
                <a:cs typeface="Apple Chancery"/>
              </a:rPr>
              <a:t>argue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that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after</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collapse</a:t>
            </a:r>
            <a:r>
              <a:rPr lang="es-ES" sz="3200" dirty="0">
                <a:solidFill>
                  <a:srgbClr val="FFFFFF"/>
                </a:solidFill>
                <a:latin typeface="Apple Chancery"/>
                <a:cs typeface="Apple Chancery"/>
              </a:rPr>
              <a:t> of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Soviet </a:t>
            </a:r>
            <a:r>
              <a:rPr lang="es-ES" sz="3200" dirty="0" err="1">
                <a:solidFill>
                  <a:srgbClr val="FFFFFF"/>
                </a:solidFill>
                <a:latin typeface="Apple Chancery"/>
                <a:cs typeface="Apple Chancery"/>
              </a:rPr>
              <a:t>Union</a:t>
            </a:r>
            <a:r>
              <a:rPr lang="es-ES" sz="3200" dirty="0">
                <a:solidFill>
                  <a:srgbClr val="FFFFFF"/>
                </a:solidFill>
                <a:latin typeface="Apple Chancery"/>
                <a:cs typeface="Apple Chancery"/>
              </a:rPr>
              <a:t>, a </a:t>
            </a:r>
            <a:r>
              <a:rPr lang="es-ES" sz="3200" dirty="0" err="1">
                <a:solidFill>
                  <a:srgbClr val="FFFFFF"/>
                </a:solidFill>
                <a:latin typeface="Apple Chancery"/>
                <a:cs typeface="Apple Chancery"/>
              </a:rPr>
              <a:t>group</a:t>
            </a:r>
            <a:r>
              <a:rPr lang="es-ES" sz="3200" dirty="0">
                <a:solidFill>
                  <a:srgbClr val="FFFFFF"/>
                </a:solidFill>
                <a:latin typeface="Apple Chancery"/>
                <a:cs typeface="Apple Chancery"/>
              </a:rPr>
              <a:t> of Cuban </a:t>
            </a:r>
            <a:r>
              <a:rPr lang="es-ES" sz="3200" dirty="0" err="1">
                <a:solidFill>
                  <a:srgbClr val="FFFFFF"/>
                </a:solidFill>
                <a:latin typeface="Apple Chancery"/>
                <a:cs typeface="Apple Chancery"/>
              </a:rPr>
              <a:t>authors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experienced</a:t>
            </a:r>
            <a:r>
              <a:rPr lang="es-ES" sz="3200" dirty="0">
                <a:solidFill>
                  <a:srgbClr val="FFFFFF"/>
                </a:solidFill>
                <a:latin typeface="Apple Chancery"/>
                <a:cs typeface="Apple Chancery"/>
              </a:rPr>
              <a:t> a </a:t>
            </a:r>
            <a:r>
              <a:rPr lang="es-ES" sz="3200" dirty="0" err="1">
                <a:solidFill>
                  <a:srgbClr val="FFFFFF"/>
                </a:solidFill>
                <a:latin typeface="Apple Chancery"/>
                <a:cs typeface="Apple Chancery"/>
              </a:rPr>
              <a:t>sense</a:t>
            </a:r>
            <a:r>
              <a:rPr lang="es-ES" sz="3200" dirty="0">
                <a:solidFill>
                  <a:srgbClr val="FFFFFF"/>
                </a:solidFill>
                <a:latin typeface="Apple Chancery"/>
                <a:cs typeface="Apple Chancery"/>
              </a:rPr>
              <a:t> of nostalgia </a:t>
            </a:r>
            <a:r>
              <a:rPr lang="es-ES" sz="3200" dirty="0" err="1">
                <a:solidFill>
                  <a:srgbClr val="FFFFFF"/>
                </a:solidFill>
                <a:latin typeface="Apple Chancery"/>
                <a:cs typeface="Apple Chancery"/>
              </a:rPr>
              <a:t>linked</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to</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loss</a:t>
            </a:r>
            <a:r>
              <a:rPr lang="es-ES" sz="3200" dirty="0">
                <a:solidFill>
                  <a:srgbClr val="FFFFFF"/>
                </a:solidFill>
                <a:latin typeface="Apple Chancery"/>
                <a:cs typeface="Apple Chancery"/>
              </a:rPr>
              <a:t> of a </a:t>
            </a:r>
            <a:r>
              <a:rPr lang="es-ES" sz="3200" dirty="0" err="1">
                <a:solidFill>
                  <a:srgbClr val="FFFFFF"/>
                </a:solidFill>
                <a:latin typeface="Apple Chancery"/>
                <a:cs typeface="Apple Chancery"/>
              </a:rPr>
              <a:t>collective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memory</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constructed</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when</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their</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nation</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thrived</a:t>
            </a:r>
            <a:r>
              <a:rPr lang="es-ES" sz="3200" dirty="0">
                <a:solidFill>
                  <a:srgbClr val="FFFFFF"/>
                </a:solidFill>
                <a:latin typeface="Apple Chancery"/>
                <a:cs typeface="Apple Chancery"/>
              </a:rPr>
              <a:t> as </a:t>
            </a:r>
            <a:r>
              <a:rPr lang="es-ES" sz="3200" dirty="0" err="1">
                <a:solidFill>
                  <a:srgbClr val="FFFFFF"/>
                </a:solidFill>
                <a:latin typeface="Apple Chancery"/>
                <a:cs typeface="Apple Chancery"/>
              </a:rPr>
              <a:t>an</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ideological</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partner</a:t>
            </a:r>
            <a:r>
              <a:rPr lang="es-ES" sz="3200" dirty="0">
                <a:solidFill>
                  <a:srgbClr val="FFFFFF"/>
                </a:solidFill>
                <a:latin typeface="Apple Chancery"/>
                <a:cs typeface="Apple Chancery"/>
              </a:rPr>
              <a:t> of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Soviet </a:t>
            </a:r>
            <a:r>
              <a:rPr lang="es-ES" sz="3200" dirty="0" err="1">
                <a:solidFill>
                  <a:srgbClr val="FFFFFF"/>
                </a:solidFill>
                <a:latin typeface="Apple Chancery"/>
                <a:cs typeface="Apple Chancery"/>
              </a:rPr>
              <a:t>Union</a:t>
            </a:r>
            <a:r>
              <a:rPr lang="es-ES" sz="3200" dirty="0">
                <a:solidFill>
                  <a:srgbClr val="FFFFFF"/>
                </a:solidFill>
                <a:latin typeface="Apple Chancery"/>
                <a:cs typeface="Apple Chancery"/>
              </a:rPr>
              <a:t>. I </a:t>
            </a:r>
            <a:r>
              <a:rPr lang="es-ES" sz="3200" dirty="0" err="1">
                <a:solidFill>
                  <a:srgbClr val="FFFFFF"/>
                </a:solidFill>
                <a:latin typeface="Apple Chancery"/>
                <a:cs typeface="Apple Chancery"/>
              </a:rPr>
              <a:t>also</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argue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that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despite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fact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that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Communist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Party</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continues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to</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hold</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power</a:t>
            </a:r>
            <a:r>
              <a:rPr lang="es-ES" sz="3200" dirty="0">
                <a:solidFill>
                  <a:srgbClr val="FFFFFF"/>
                </a:solidFill>
                <a:latin typeface="Apple Chancery"/>
                <a:cs typeface="Apple Chancery"/>
              </a:rPr>
              <a:t>, Cuba </a:t>
            </a:r>
            <a:r>
              <a:rPr lang="es-ES" sz="3200" dirty="0" err="1">
                <a:solidFill>
                  <a:srgbClr val="FFFFFF"/>
                </a:solidFill>
                <a:latin typeface="Apple Chancery"/>
                <a:cs typeface="Apple Chancery"/>
              </a:rPr>
              <a:t>is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since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de-</a:t>
            </a:r>
            <a:r>
              <a:rPr lang="es-ES" sz="3200" dirty="0" err="1">
                <a:solidFill>
                  <a:srgbClr val="FFFFFF"/>
                </a:solidFill>
                <a:latin typeface="Apple Chancery"/>
                <a:cs typeface="Apple Chancery"/>
              </a:rPr>
              <a:t>penalization</a:t>
            </a:r>
            <a:r>
              <a:rPr lang="es-ES" sz="3200" dirty="0">
                <a:solidFill>
                  <a:srgbClr val="FFFFFF"/>
                </a:solidFill>
                <a:latin typeface="Apple Chancery"/>
                <a:cs typeface="Apple Chancery"/>
              </a:rPr>
              <a:t> of American </a:t>
            </a:r>
            <a:r>
              <a:rPr lang="es-ES" sz="3200" dirty="0" err="1">
                <a:solidFill>
                  <a:srgbClr val="FFFFFF"/>
                </a:solidFill>
                <a:latin typeface="Apple Chancery"/>
                <a:cs typeface="Apple Chancery"/>
              </a:rPr>
              <a:t>currency</a:t>
            </a:r>
            <a:r>
              <a:rPr lang="es-ES" sz="3200" dirty="0">
                <a:solidFill>
                  <a:srgbClr val="FFFFFF"/>
                </a:solidFill>
                <a:latin typeface="Apple Chancery"/>
                <a:cs typeface="Apple Chancery"/>
              </a:rPr>
              <a:t> in 1993– a post-</a:t>
            </a:r>
            <a:r>
              <a:rPr lang="es-ES" sz="3200" dirty="0" err="1">
                <a:solidFill>
                  <a:srgbClr val="FFFFFF"/>
                </a:solidFill>
                <a:latin typeface="Apple Chancery"/>
                <a:cs typeface="Apple Chancery"/>
              </a:rPr>
              <a:t>socialist</a:t>
            </a:r>
            <a:r>
              <a:rPr lang="es-ES" sz="3200" dirty="0">
                <a:solidFill>
                  <a:srgbClr val="FFFFFF"/>
                </a:solidFill>
                <a:latin typeface="Apple Chancery"/>
                <a:cs typeface="Apple Chancery"/>
              </a:rPr>
              <a:t> country. </a:t>
            </a:r>
            <a:r>
              <a:rPr lang="es-ES" sz="3200" dirty="0" err="1">
                <a:solidFill>
                  <a:srgbClr val="FFFFFF"/>
                </a:solidFill>
                <a:latin typeface="Apple Chancery"/>
                <a:cs typeface="Apple Chancery"/>
              </a:rPr>
              <a:t>These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circumstances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contributed</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to</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the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emergence</a:t>
            </a:r>
            <a:r>
              <a:rPr lang="es-ES" sz="3200" dirty="0">
                <a:solidFill>
                  <a:srgbClr val="FFFFFF"/>
                </a:solidFill>
                <a:latin typeface="Apple Chancery"/>
                <a:cs typeface="Apple Chancery"/>
              </a:rPr>
              <a:t> of a </a:t>
            </a:r>
            <a:r>
              <a:rPr lang="es-ES" sz="3200" dirty="0">
                <a:solidFill>
                  <a:srgbClr val="FFFFFF"/>
                </a:solidFill>
                <a:latin typeface="Apple Chancery"/>
                <a:cs typeface="Apple Chancery"/>
              </a:rPr>
              <a:t>‘sentimental Cuban</a:t>
            </a:r>
            <a:r>
              <a:rPr lang="es-ES" sz="3200" dirty="0">
                <a:solidFill>
                  <a:srgbClr val="FFFFFF"/>
                </a:solidFill>
                <a:latin typeface="Apple Chancery"/>
                <a:cs typeface="Apple Chancery"/>
              </a:rPr>
              <a:t>-Soviet </a:t>
            </a:r>
            <a:r>
              <a:rPr lang="es-ES" sz="3200" dirty="0" err="1" smtClean="0">
                <a:solidFill>
                  <a:srgbClr val="FFFFFF"/>
                </a:solidFill>
                <a:latin typeface="Apple Chancery"/>
                <a:cs typeface="Apple Chancery"/>
              </a:rPr>
              <a:t>imagined</a:t>
            </a:r>
            <a:r>
              <a:rPr lang="es-ES" sz="3200" dirty="0" smtClean="0">
                <a:solidFill>
                  <a:srgbClr val="FFFFFF"/>
                </a:solidFill>
                <a:latin typeface="Apple Chancery"/>
                <a:cs typeface="Apple Chancery"/>
              </a:rPr>
              <a:t> </a:t>
            </a:r>
            <a:r>
              <a:rPr lang="es-ES" sz="3200" dirty="0" err="1">
                <a:solidFill>
                  <a:srgbClr val="FFFFFF"/>
                </a:solidFill>
                <a:latin typeface="Apple Chancery"/>
                <a:cs typeface="Apple Chancery"/>
              </a:rPr>
              <a:t>community</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which</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despite</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ideological</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differences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among</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its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members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retains</a:t>
            </a:r>
            <a:r>
              <a:rPr lang="es-ES" sz="3200" dirty="0">
                <a:solidFill>
                  <a:srgbClr val="FFFFFF"/>
                </a:solidFill>
                <a:latin typeface="Apple Chancery"/>
                <a:cs typeface="Apple Chancery"/>
              </a:rPr>
              <a:t> a </a:t>
            </a:r>
            <a:r>
              <a:rPr lang="es-ES" sz="3200" dirty="0" err="1">
                <a:solidFill>
                  <a:srgbClr val="FFFFFF"/>
                </a:solidFill>
                <a:latin typeface="Apple Chancery"/>
                <a:cs typeface="Apple Chancery"/>
              </a:rPr>
              <a:t>common</a:t>
            </a:r>
            <a:r>
              <a:rPr lang="es-ES" sz="3200" dirty="0">
                <a:solidFill>
                  <a:srgbClr val="FFFFFF"/>
                </a:solidFill>
                <a:latin typeface="Apple Chancery"/>
                <a:cs typeface="Apple Chancery"/>
              </a:rPr>
              <a:t> focal </a:t>
            </a:r>
            <a:r>
              <a:rPr lang="es-ES" sz="3200" dirty="0" err="1">
                <a:solidFill>
                  <a:srgbClr val="FFFFFF"/>
                </a:solidFill>
                <a:latin typeface="Apple Chancery"/>
                <a:cs typeface="Apple Chancery"/>
              </a:rPr>
              <a:t>point</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its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childhood</a:t>
            </a:r>
            <a:r>
              <a:rPr lang="es-ES" sz="3200" dirty="0">
                <a:solidFill>
                  <a:srgbClr val="FFFFFF"/>
                </a:solidFill>
                <a:latin typeface="Apple Chancery"/>
                <a:cs typeface="Apple Chancery"/>
              </a:rPr>
              <a:t> and </a:t>
            </a:r>
            <a:r>
              <a:rPr lang="es-ES" sz="3200" dirty="0" err="1">
                <a:solidFill>
                  <a:srgbClr val="FFFFFF"/>
                </a:solidFill>
                <a:latin typeface="Apple Chancery"/>
                <a:cs typeface="Apple Chancery"/>
              </a:rPr>
              <a:t>its</a:t>
            </a:r>
            <a:r>
              <a:rPr lang="es-ES" sz="3200" dirty="0">
                <a:solidFill>
                  <a:srgbClr val="FFFFFF"/>
                </a:solidFill>
                <a:latin typeface="Apple Chancery"/>
                <a:cs typeface="Apple Chancery"/>
              </a:rPr>
              <a:t> </a:t>
            </a:r>
            <a:r>
              <a:rPr lang="es-ES" sz="3200" dirty="0" err="1">
                <a:solidFill>
                  <a:srgbClr val="FFFFFF"/>
                </a:solidFill>
                <a:latin typeface="Apple Chancery"/>
                <a:cs typeface="Apple Chancery"/>
              </a:rPr>
              <a:t>memories</a:t>
            </a:r>
            <a:r>
              <a:rPr lang="es-ES" sz="3200" dirty="0">
                <a:solidFill>
                  <a:srgbClr val="FFFFFF"/>
                </a:solidFill>
                <a:latin typeface="Apple Chancery"/>
                <a:cs typeface="Apple Chancery"/>
              </a:rPr>
              <a:t>. </a:t>
            </a:r>
            <a:endParaRPr lang="en-US" sz="3200" dirty="0">
              <a:solidFill>
                <a:srgbClr val="FFFFFF"/>
              </a:solidFill>
              <a:latin typeface="Apple Chancery"/>
              <a:cs typeface="Apple Chancery"/>
            </a:endParaRPr>
          </a:p>
          <a:p>
            <a:endParaRPr lang="en-US" dirty="0"/>
          </a:p>
        </p:txBody>
      </p:sp>
    </p:spTree>
    <p:extLst>
      <p:ext uri="{BB962C8B-B14F-4D97-AF65-F5344CB8AC3E}">
        <p14:creationId xmlns:p14="http://schemas.microsoft.com/office/powerpoint/2010/main" val="37967677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790314"/>
            <a:ext cx="8431956" cy="5436459"/>
          </a:xfrm>
          <a:ln>
            <a:noFill/>
          </a:ln>
        </p:spPr>
        <p:txBody>
          <a:bodyPr>
            <a:normAutofit fontScale="92500" lnSpcReduction="20000"/>
          </a:bodyPr>
          <a:lstStyle/>
          <a:p>
            <a:pPr marL="0" indent="0">
              <a:buNone/>
            </a:pPr>
            <a:r>
              <a:rPr lang="en-US" sz="3000" dirty="0">
                <a:solidFill>
                  <a:srgbClr val="000000"/>
                </a:solidFill>
                <a:latin typeface="Apple Chancery"/>
                <a:cs typeface="Apple Chancery"/>
              </a:rPr>
              <a:t>The thirty years of strong relationship between the former Soviet Union and Cuba, from the 60s to the 90s, facilitated the emergence of a </a:t>
            </a:r>
            <a:r>
              <a:rPr lang="en-US" sz="3000" dirty="0">
                <a:solidFill>
                  <a:srgbClr val="000000"/>
                </a:solidFill>
                <a:latin typeface="Apple Chancery"/>
                <a:cs typeface="Apple Chancery"/>
              </a:rPr>
              <a:t>“sentimental Soviet</a:t>
            </a:r>
            <a:r>
              <a:rPr lang="en-US" sz="3000" dirty="0">
                <a:solidFill>
                  <a:srgbClr val="000000"/>
                </a:solidFill>
                <a:latin typeface="Apple Chancery"/>
                <a:cs typeface="Apple Chancery"/>
              </a:rPr>
              <a:t>–Cuban </a:t>
            </a:r>
            <a:r>
              <a:rPr lang="en-US" sz="3000" dirty="0" smtClean="0">
                <a:solidFill>
                  <a:srgbClr val="000000"/>
                </a:solidFill>
                <a:latin typeface="Apple Chancery"/>
                <a:cs typeface="Apple Chancery"/>
              </a:rPr>
              <a:t>community</a:t>
            </a:r>
            <a:r>
              <a:rPr lang="en-US" sz="3000" dirty="0">
                <a:solidFill>
                  <a:srgbClr val="000000"/>
                </a:solidFill>
                <a:latin typeface="Apple Chancery"/>
                <a:cs typeface="Apple Chancery"/>
              </a:rPr>
              <a:t>” capable to recognize itself as unique and unrepeatable: a generation of Cubans educated within Russian referents: learning Russian language at schools, watching Soviet movies and cartoons and even surrounded by a Russian materiality. In my book, </a:t>
            </a:r>
            <a:r>
              <a:rPr lang="en-US" sz="3000" i="1" dirty="0" err="1">
                <a:solidFill>
                  <a:srgbClr val="FFFF00"/>
                </a:solidFill>
                <a:latin typeface="Apple Chancery"/>
                <a:cs typeface="Apple Chancery"/>
              </a:rPr>
              <a:t>Escrito</a:t>
            </a:r>
            <a:r>
              <a:rPr lang="en-US" sz="3000" i="1" dirty="0">
                <a:solidFill>
                  <a:srgbClr val="FFFF00"/>
                </a:solidFill>
                <a:latin typeface="Apple Chancery"/>
                <a:cs typeface="Apple Chancery"/>
              </a:rPr>
              <a:t> en </a:t>
            </a:r>
            <a:r>
              <a:rPr lang="en-US" sz="3000" i="1" dirty="0" err="1">
                <a:solidFill>
                  <a:srgbClr val="FFFF00"/>
                </a:solidFill>
                <a:latin typeface="Apple Chancery"/>
                <a:cs typeface="Apple Chancery"/>
              </a:rPr>
              <a:t>cirílico</a:t>
            </a:r>
            <a:r>
              <a:rPr lang="en-US" sz="3000" i="1" dirty="0">
                <a:solidFill>
                  <a:srgbClr val="FFFF00"/>
                </a:solidFill>
                <a:latin typeface="Apple Chancery"/>
                <a:cs typeface="Apple Chancery"/>
              </a:rPr>
              <a:t>: el ideal </a:t>
            </a:r>
            <a:r>
              <a:rPr lang="en-US" sz="3000" i="1" dirty="0" err="1">
                <a:solidFill>
                  <a:srgbClr val="FFFF00"/>
                </a:solidFill>
                <a:latin typeface="Apple Chancery"/>
                <a:cs typeface="Apple Chancery"/>
              </a:rPr>
              <a:t>soviético</a:t>
            </a:r>
            <a:r>
              <a:rPr lang="en-US" sz="3000" i="1" dirty="0">
                <a:solidFill>
                  <a:srgbClr val="FFFF00"/>
                </a:solidFill>
                <a:latin typeface="Apple Chancery"/>
                <a:cs typeface="Apple Chancery"/>
              </a:rPr>
              <a:t> en la </a:t>
            </a:r>
            <a:r>
              <a:rPr lang="en-US" sz="3000" i="1" dirty="0" err="1">
                <a:solidFill>
                  <a:srgbClr val="FFFF00"/>
                </a:solidFill>
                <a:latin typeface="Apple Chancery"/>
                <a:cs typeface="Apple Chancery"/>
              </a:rPr>
              <a:t>cultura</a:t>
            </a:r>
            <a:r>
              <a:rPr lang="en-US" sz="3000" i="1" dirty="0">
                <a:solidFill>
                  <a:srgbClr val="FFFF00"/>
                </a:solidFill>
                <a:latin typeface="Apple Chancery"/>
                <a:cs typeface="Apple Chancery"/>
              </a:rPr>
              <a:t> </a:t>
            </a:r>
            <a:r>
              <a:rPr lang="en-US" sz="3000" i="1" dirty="0" err="1">
                <a:solidFill>
                  <a:srgbClr val="FFFF00"/>
                </a:solidFill>
                <a:latin typeface="Apple Chancery"/>
                <a:cs typeface="Apple Chancery"/>
              </a:rPr>
              <a:t>cubana</a:t>
            </a:r>
            <a:r>
              <a:rPr lang="en-US" sz="3000" i="1" dirty="0">
                <a:solidFill>
                  <a:srgbClr val="FFFF00"/>
                </a:solidFill>
                <a:latin typeface="Apple Chancery"/>
                <a:cs typeface="Apple Chancery"/>
              </a:rPr>
              <a:t> </a:t>
            </a:r>
            <a:r>
              <a:rPr lang="en-US" sz="3000" i="1" dirty="0" err="1">
                <a:solidFill>
                  <a:srgbClr val="FFFF00"/>
                </a:solidFill>
                <a:latin typeface="Apple Chancery"/>
                <a:cs typeface="Apple Chancery"/>
              </a:rPr>
              <a:t>posnoventa</a:t>
            </a:r>
            <a:r>
              <a:rPr lang="en-US" sz="3000" dirty="0">
                <a:solidFill>
                  <a:srgbClr val="FFFF00"/>
                </a:solidFill>
                <a:latin typeface="Apple Chancery"/>
                <a:cs typeface="Apple Chancery"/>
              </a:rPr>
              <a:t> (Cuarto </a:t>
            </a:r>
            <a:r>
              <a:rPr lang="en-US" sz="3000" dirty="0" err="1">
                <a:solidFill>
                  <a:srgbClr val="FFFF00"/>
                </a:solidFill>
                <a:latin typeface="Apple Chancery"/>
                <a:cs typeface="Apple Chancery"/>
              </a:rPr>
              <a:t>Propio</a:t>
            </a:r>
            <a:r>
              <a:rPr lang="en-US" sz="3000" dirty="0">
                <a:solidFill>
                  <a:srgbClr val="FFFF00"/>
                </a:solidFill>
                <a:latin typeface="Apple Chancery"/>
                <a:cs typeface="Apple Chancery"/>
              </a:rPr>
              <a:t>, 2012) </a:t>
            </a:r>
            <a:r>
              <a:rPr lang="en-US" sz="3000" dirty="0">
                <a:solidFill>
                  <a:srgbClr val="000000"/>
                </a:solidFill>
                <a:latin typeface="Apple Chancery"/>
                <a:cs typeface="Apple Chancery"/>
              </a:rPr>
              <a:t>I analyze –through literary works, cinema and materiality– how this grammar of the Soviet Cuba allows us to deconstruct cultural, symbolical and affective structures that support a Cuban artistic production where it is possible to find Soviet traces. </a:t>
            </a:r>
          </a:p>
          <a:p>
            <a:endParaRPr lang="en-US" dirty="0"/>
          </a:p>
        </p:txBody>
      </p:sp>
    </p:spTree>
    <p:extLst>
      <p:ext uri="{BB962C8B-B14F-4D97-AF65-F5344CB8AC3E}">
        <p14:creationId xmlns:p14="http://schemas.microsoft.com/office/powerpoint/2010/main" val="28861978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5520" y="166555"/>
            <a:ext cx="8790798" cy="6538157"/>
          </a:xfrm>
          <a:prstGeom prst="rect">
            <a:avLst/>
          </a:prstGeom>
        </p:spPr>
      </p:pic>
    </p:spTree>
    <p:extLst>
      <p:ext uri="{BB962C8B-B14F-4D97-AF65-F5344CB8AC3E}">
        <p14:creationId xmlns:p14="http://schemas.microsoft.com/office/powerpoint/2010/main" val="395342430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2255823"/>
            <a:ext cx="8308975" cy="2609879"/>
          </a:xfrm>
        </p:spPr>
        <p:txBody>
          <a:bodyPr/>
          <a:lstStyle/>
          <a:p>
            <a:r>
              <a:rPr lang="en-US" b="1" dirty="0" smtClean="0">
                <a:solidFill>
                  <a:srgbClr val="000000"/>
                </a:solidFill>
                <a:latin typeface="Apple Chancery"/>
                <a:cs typeface="Apple Chancery"/>
              </a:rPr>
              <a:t>Previous painting by Alain </a:t>
            </a:r>
            <a:r>
              <a:rPr lang="en-US" b="1" dirty="0" err="1" smtClean="0">
                <a:solidFill>
                  <a:srgbClr val="000000"/>
                </a:solidFill>
                <a:latin typeface="Apple Chancery"/>
                <a:cs typeface="Apple Chancery"/>
              </a:rPr>
              <a:t>Martínez</a:t>
            </a:r>
            <a:r>
              <a:rPr lang="en-US" b="1" dirty="0" smtClean="0">
                <a:solidFill>
                  <a:srgbClr val="000000"/>
                </a:solidFill>
                <a:latin typeface="Apple Chancery"/>
                <a:cs typeface="Apple Chancery"/>
              </a:rPr>
              <a:t/>
            </a:r>
            <a:br>
              <a:rPr lang="en-US" b="1" dirty="0" smtClean="0">
                <a:solidFill>
                  <a:srgbClr val="000000"/>
                </a:solidFill>
                <a:latin typeface="Apple Chancery"/>
                <a:cs typeface="Apple Chancery"/>
              </a:rPr>
            </a:br>
            <a:r>
              <a:rPr lang="en-US" b="1" dirty="0" smtClean="0">
                <a:solidFill>
                  <a:srgbClr val="000000"/>
                </a:solidFill>
                <a:latin typeface="Apple Chancery"/>
                <a:cs typeface="Apple Chancery"/>
              </a:rPr>
              <a:t>Title: “</a:t>
            </a:r>
            <a:r>
              <a:rPr lang="en-US" b="1" dirty="0" err="1" smtClean="0">
                <a:solidFill>
                  <a:srgbClr val="000000"/>
                </a:solidFill>
                <a:latin typeface="Apple Chancery"/>
                <a:cs typeface="Apple Chancery"/>
              </a:rPr>
              <a:t>Sujetos</a:t>
            </a:r>
            <a:r>
              <a:rPr lang="en-US" b="1" dirty="0" smtClean="0">
                <a:solidFill>
                  <a:srgbClr val="000000"/>
                </a:solidFill>
                <a:latin typeface="Apple Chancery"/>
                <a:cs typeface="Apple Chancery"/>
              </a:rPr>
              <a:t>” (“Subjects”)</a:t>
            </a:r>
            <a:br>
              <a:rPr lang="en-US" b="1" dirty="0" smtClean="0">
                <a:solidFill>
                  <a:srgbClr val="000000"/>
                </a:solidFill>
                <a:latin typeface="Apple Chancery"/>
                <a:cs typeface="Apple Chancery"/>
              </a:rPr>
            </a:br>
            <a:r>
              <a:rPr lang="en-US" b="1" dirty="0" err="1" smtClean="0">
                <a:solidFill>
                  <a:srgbClr val="000000"/>
                </a:solidFill>
                <a:latin typeface="Apple Chancery"/>
                <a:cs typeface="Apple Chancery"/>
              </a:rPr>
              <a:t>Técnica</a:t>
            </a:r>
            <a:r>
              <a:rPr lang="en-US" b="1" dirty="0" smtClean="0">
                <a:solidFill>
                  <a:srgbClr val="000000"/>
                </a:solidFill>
                <a:latin typeface="Apple Chancery"/>
                <a:cs typeface="Apple Chancery"/>
              </a:rPr>
              <a:t> </a:t>
            </a:r>
            <a:r>
              <a:rPr lang="en-US" b="1" dirty="0" err="1">
                <a:solidFill>
                  <a:srgbClr val="000000"/>
                </a:solidFill>
                <a:latin typeface="Apple Chancery"/>
                <a:cs typeface="Apple Chancery"/>
              </a:rPr>
              <a:t>mixta</a:t>
            </a:r>
            <a:r>
              <a:rPr lang="en-US" b="1" dirty="0">
                <a:solidFill>
                  <a:srgbClr val="000000"/>
                </a:solidFill>
                <a:latin typeface="Apple Chancery"/>
                <a:cs typeface="Apple Chancery"/>
              </a:rPr>
              <a:t> </a:t>
            </a:r>
            <a:r>
              <a:rPr lang="en-US" b="1" dirty="0" err="1">
                <a:solidFill>
                  <a:srgbClr val="000000"/>
                </a:solidFill>
                <a:latin typeface="Apple Chancery"/>
                <a:cs typeface="Apple Chancery"/>
              </a:rPr>
              <a:t>sobre</a:t>
            </a:r>
            <a:r>
              <a:rPr lang="en-US" b="1" dirty="0">
                <a:solidFill>
                  <a:srgbClr val="000000"/>
                </a:solidFill>
                <a:latin typeface="Apple Chancery"/>
                <a:cs typeface="Apple Chancery"/>
              </a:rPr>
              <a:t> </a:t>
            </a:r>
            <a:r>
              <a:rPr lang="en-US" b="1" dirty="0" err="1" smtClean="0">
                <a:solidFill>
                  <a:srgbClr val="000000"/>
                </a:solidFill>
                <a:latin typeface="Apple Chancery"/>
                <a:cs typeface="Apple Chancery"/>
              </a:rPr>
              <a:t>cartulina</a:t>
            </a:r>
            <a:r>
              <a:rPr lang="en-US" b="1" dirty="0" smtClean="0">
                <a:solidFill>
                  <a:srgbClr val="000000"/>
                </a:solidFill>
                <a:latin typeface="Apple Chancery"/>
                <a:cs typeface="Apple Chancery"/>
              </a:rPr>
              <a:t>. 50 x </a:t>
            </a:r>
            <a:r>
              <a:rPr lang="en-US" b="1" dirty="0">
                <a:solidFill>
                  <a:srgbClr val="000000"/>
                </a:solidFill>
                <a:latin typeface="Apple Chancery"/>
                <a:cs typeface="Apple Chancery"/>
              </a:rPr>
              <a:t>70 </a:t>
            </a:r>
            <a:r>
              <a:rPr lang="en-US" b="1" dirty="0" smtClean="0">
                <a:solidFill>
                  <a:srgbClr val="000000"/>
                </a:solidFill>
                <a:latin typeface="Apple Chancery"/>
                <a:cs typeface="Apple Chancery"/>
              </a:rPr>
              <a:t>cm. </a:t>
            </a:r>
            <a:r>
              <a:rPr lang="en-US" b="1" dirty="0">
                <a:solidFill>
                  <a:srgbClr val="000000"/>
                </a:solidFill>
                <a:latin typeface="Apple Chancery"/>
                <a:cs typeface="Apple Chancery"/>
              </a:rPr>
              <a:t>(Mixed media on </a:t>
            </a:r>
            <a:r>
              <a:rPr lang="en-US" b="1" dirty="0" smtClean="0">
                <a:solidFill>
                  <a:srgbClr val="000000"/>
                </a:solidFill>
                <a:latin typeface="Apple Chancery"/>
                <a:cs typeface="Apple Chancery"/>
              </a:rPr>
              <a:t>cardboard. 50 x 70 cm)</a:t>
            </a:r>
            <a:endParaRPr lang="en-US" b="1" dirty="0">
              <a:solidFill>
                <a:srgbClr val="000000"/>
              </a:solidFill>
              <a:latin typeface="Apple Chancery"/>
              <a:cs typeface="Apple Chancery"/>
            </a:endParaRPr>
          </a:p>
        </p:txBody>
      </p:sp>
    </p:spTree>
    <p:extLst>
      <p:ext uri="{BB962C8B-B14F-4D97-AF65-F5344CB8AC3E}">
        <p14:creationId xmlns:p14="http://schemas.microsoft.com/office/powerpoint/2010/main" val="343410696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333" y="592667"/>
            <a:ext cx="8537223" cy="5827889"/>
          </a:xfrm>
        </p:spPr>
        <p:txBody>
          <a:bodyPr>
            <a:normAutofit/>
          </a:bodyPr>
          <a:lstStyle/>
          <a:p>
            <a:pPr marL="0" indent="0">
              <a:buNone/>
            </a:pPr>
            <a:r>
              <a:rPr lang="en-US" dirty="0" smtClean="0">
                <a:solidFill>
                  <a:srgbClr val="FFFFFF"/>
                </a:solidFill>
                <a:latin typeface="Apple Chancery"/>
                <a:cs typeface="Apple Chancery"/>
              </a:rPr>
              <a:t>I wanted to start my presentation today with this image for two main reasons: first, it is representative of the </a:t>
            </a:r>
            <a:r>
              <a:rPr lang="en-US" dirty="0">
                <a:solidFill>
                  <a:srgbClr val="FFFFFF"/>
                </a:solidFill>
                <a:latin typeface="Apple Chancery"/>
                <a:cs typeface="Apple Chancery"/>
              </a:rPr>
              <a:t>sentimental Soviet</a:t>
            </a:r>
            <a:r>
              <a:rPr lang="en-US" dirty="0" smtClean="0">
                <a:solidFill>
                  <a:srgbClr val="FFFFFF"/>
                </a:solidFill>
                <a:latin typeface="Apple Chancery"/>
                <a:cs typeface="Apple Chancery"/>
              </a:rPr>
              <a:t>–Cuban </a:t>
            </a:r>
            <a:r>
              <a:rPr lang="en-US" dirty="0" smtClean="0">
                <a:solidFill>
                  <a:srgbClr val="FFFFFF"/>
                </a:solidFill>
                <a:latin typeface="Apple Chancery"/>
                <a:cs typeface="Apple Chancery"/>
              </a:rPr>
              <a:t>community</a:t>
            </a:r>
            <a:r>
              <a:rPr lang="en-US" dirty="0" smtClean="0">
                <a:solidFill>
                  <a:srgbClr val="FFFFFF"/>
                </a:solidFill>
                <a:latin typeface="Apple Chancery"/>
                <a:cs typeface="Apple Chancery"/>
              </a:rPr>
              <a:t>. His author, Alain </a:t>
            </a:r>
            <a:r>
              <a:rPr lang="en-US" dirty="0" err="1" smtClean="0">
                <a:solidFill>
                  <a:srgbClr val="FFFFFF"/>
                </a:solidFill>
                <a:latin typeface="Apple Chancery"/>
                <a:cs typeface="Apple Chancery"/>
              </a:rPr>
              <a:t>Mart</a:t>
            </a:r>
            <a:r>
              <a:rPr lang="en-US" dirty="0" err="1" smtClean="0">
                <a:solidFill>
                  <a:srgbClr val="FFFFFF"/>
                </a:solidFill>
                <a:latin typeface="Apple Chancery"/>
                <a:cs typeface="Apple Chancery"/>
              </a:rPr>
              <a:t>ínez</a:t>
            </a:r>
            <a:r>
              <a:rPr lang="en-US" dirty="0" smtClean="0">
                <a:solidFill>
                  <a:srgbClr val="FFFFFF"/>
                </a:solidFill>
                <a:latin typeface="Apple Chancery"/>
                <a:cs typeface="Apple Chancery"/>
              </a:rPr>
              <a:t>, </a:t>
            </a:r>
            <a:r>
              <a:rPr lang="en-US" dirty="0" smtClean="0">
                <a:solidFill>
                  <a:srgbClr val="FFFFFF"/>
                </a:solidFill>
                <a:latin typeface="Apple Chancery"/>
                <a:cs typeface="Apple Chancery"/>
              </a:rPr>
              <a:t>was born in Cuba in 1973. He recognizes that there is a Soviet influence in his work: “Almost all the information we received was from the Soviet Union”.  This painting was shown as part of an art exhibition in Cienfuegos in November–December 2011 with the works from other four plastic artists, all related to the Soviet topic. The name of the exhibition was “Da </a:t>
            </a:r>
            <a:r>
              <a:rPr lang="en-US" dirty="0" err="1" smtClean="0">
                <a:solidFill>
                  <a:srgbClr val="FFFFFF"/>
                </a:solidFill>
                <a:latin typeface="Apple Chancery"/>
                <a:cs typeface="Apple Chancery"/>
              </a:rPr>
              <a:t>Kantzá</a:t>
            </a:r>
            <a:r>
              <a:rPr lang="en-US" dirty="0" smtClean="0">
                <a:solidFill>
                  <a:srgbClr val="FFFFFF"/>
                </a:solidFill>
                <a:latin typeface="Apple Chancery"/>
                <a:cs typeface="Apple Chancery"/>
              </a:rPr>
              <a:t>”, which means “up to the end”, in Russian. </a:t>
            </a:r>
          </a:p>
          <a:p>
            <a:pPr marL="0" indent="0">
              <a:buNone/>
            </a:pPr>
            <a:r>
              <a:rPr lang="en-US" dirty="0" smtClean="0">
                <a:solidFill>
                  <a:srgbClr val="FFFFFF"/>
                </a:solidFill>
                <a:latin typeface="Apple Chancery"/>
                <a:cs typeface="Apple Chancery"/>
              </a:rPr>
              <a:t>According to </a:t>
            </a:r>
            <a:r>
              <a:rPr lang="en-US" dirty="0" err="1" smtClean="0">
                <a:solidFill>
                  <a:srgbClr val="FFFFFF"/>
                </a:solidFill>
                <a:latin typeface="Apple Chancery"/>
                <a:cs typeface="Apple Chancery"/>
              </a:rPr>
              <a:t>Camilo</a:t>
            </a:r>
            <a:r>
              <a:rPr lang="en-US" dirty="0" smtClean="0">
                <a:solidFill>
                  <a:srgbClr val="FFFFFF"/>
                </a:solidFill>
                <a:latin typeface="Apple Chancery"/>
                <a:cs typeface="Apple Chancery"/>
              </a:rPr>
              <a:t> </a:t>
            </a:r>
            <a:r>
              <a:rPr lang="en-US" dirty="0" err="1" smtClean="0">
                <a:solidFill>
                  <a:srgbClr val="FFFFFF"/>
                </a:solidFill>
                <a:latin typeface="Apple Chancery"/>
                <a:cs typeface="Apple Chancery"/>
              </a:rPr>
              <a:t>Villalvilla</a:t>
            </a:r>
            <a:r>
              <a:rPr lang="en-US" dirty="0" smtClean="0">
                <a:solidFill>
                  <a:srgbClr val="FFFFFF"/>
                </a:solidFill>
                <a:latin typeface="Apple Chancery"/>
                <a:cs typeface="Apple Chancery"/>
              </a:rPr>
              <a:t>, one of the artists, they decided to call it like this because it was the way that Cubans had to absorb the Soviet/Russian culture: at once.</a:t>
            </a:r>
          </a:p>
          <a:p>
            <a:pPr marL="0" indent="0">
              <a:buNone/>
            </a:pPr>
            <a:r>
              <a:rPr lang="en-US" dirty="0" smtClean="0">
                <a:solidFill>
                  <a:srgbClr val="FFFFFF"/>
                </a:solidFill>
                <a:latin typeface="Apple Chancery"/>
                <a:cs typeface="Apple Chancery"/>
              </a:rPr>
              <a:t>In second place, this painting is provocative enough to serve as a starting point for our discussion today: a </a:t>
            </a:r>
            <a:r>
              <a:rPr lang="en-US" dirty="0" err="1" smtClean="0">
                <a:solidFill>
                  <a:srgbClr val="FFFFFF"/>
                </a:solidFill>
                <a:latin typeface="Apple Chancery"/>
                <a:cs typeface="Apple Chancery"/>
              </a:rPr>
              <a:t>matrioshka</a:t>
            </a:r>
            <a:r>
              <a:rPr lang="en-US" dirty="0" smtClean="0">
                <a:solidFill>
                  <a:srgbClr val="FFFFFF"/>
                </a:solidFill>
                <a:latin typeface="Apple Chancery"/>
                <a:cs typeface="Apple Chancery"/>
              </a:rPr>
              <a:t>, the quintessential Russian doll, is trapped in a mousetrap representing the Cuban flag.  </a:t>
            </a:r>
            <a:endParaRPr lang="en-US" dirty="0">
              <a:solidFill>
                <a:srgbClr val="FFFFFF"/>
              </a:solidFill>
              <a:latin typeface="Apple Chancery"/>
              <a:cs typeface="Apple Chancery"/>
            </a:endParaRPr>
          </a:p>
        </p:txBody>
      </p:sp>
    </p:spTree>
    <p:extLst>
      <p:ext uri="{BB962C8B-B14F-4D97-AF65-F5344CB8AC3E}">
        <p14:creationId xmlns:p14="http://schemas.microsoft.com/office/powerpoint/2010/main" val="289810626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444" y="592667"/>
            <a:ext cx="8579555" cy="5757333"/>
          </a:xfrm>
        </p:spPr>
        <p:txBody>
          <a:bodyPr>
            <a:noAutofit/>
          </a:bodyPr>
          <a:lstStyle/>
          <a:p>
            <a:pPr marL="0" indent="0">
              <a:buNone/>
            </a:pPr>
            <a:r>
              <a:rPr lang="en-US" sz="2600" dirty="0">
                <a:solidFill>
                  <a:srgbClr val="FFFFFF"/>
                </a:solidFill>
                <a:latin typeface="Apple Chancery"/>
                <a:cs typeface="Apple Chancery"/>
              </a:rPr>
              <a:t>Can </a:t>
            </a:r>
            <a:r>
              <a:rPr lang="en-US" sz="2600" dirty="0" smtClean="0">
                <a:solidFill>
                  <a:srgbClr val="FFFFFF"/>
                </a:solidFill>
                <a:latin typeface="Apple Chancery"/>
                <a:cs typeface="Apple Chancery"/>
              </a:rPr>
              <a:t>we read </a:t>
            </a:r>
            <a:r>
              <a:rPr lang="en-US" sz="2600" dirty="0">
                <a:solidFill>
                  <a:srgbClr val="FFFFFF"/>
                </a:solidFill>
                <a:latin typeface="Apple Chancery"/>
                <a:cs typeface="Apple Chancery"/>
              </a:rPr>
              <a:t>this </a:t>
            </a:r>
            <a:r>
              <a:rPr lang="en-US" sz="2600" dirty="0" smtClean="0">
                <a:solidFill>
                  <a:srgbClr val="FFFFFF"/>
                </a:solidFill>
                <a:latin typeface="Apple Chancery"/>
                <a:cs typeface="Apple Chancery"/>
              </a:rPr>
              <a:t>painting as </a:t>
            </a:r>
            <a:r>
              <a:rPr lang="en-US" sz="2600" dirty="0">
                <a:solidFill>
                  <a:srgbClr val="FFFFFF"/>
                </a:solidFill>
                <a:latin typeface="Apple Chancery"/>
                <a:cs typeface="Apple Chancery"/>
              </a:rPr>
              <a:t>an allegory of the relationship between Cuba and the Union of Soviet Socialist Republics, trapped and confined within specific ideological frameworks? What was the </a:t>
            </a:r>
            <a:r>
              <a:rPr lang="en-US" sz="2600" dirty="0" smtClean="0">
                <a:solidFill>
                  <a:srgbClr val="FFFFFF"/>
                </a:solidFill>
                <a:latin typeface="Apple Chancery"/>
                <a:cs typeface="Apple Chancery"/>
              </a:rPr>
              <a:t>impact of </a:t>
            </a:r>
            <a:r>
              <a:rPr lang="en-US" sz="2600" dirty="0">
                <a:solidFill>
                  <a:srgbClr val="FFFFFF"/>
                </a:solidFill>
                <a:latin typeface="Apple Chancery"/>
                <a:cs typeface="Apple Chancery"/>
              </a:rPr>
              <a:t>that relationship in the formation of a Cuban historical subjectivity marked by an exceptional condition: that of a </a:t>
            </a:r>
            <a:r>
              <a:rPr lang="en-US" sz="2600" dirty="0" smtClean="0">
                <a:solidFill>
                  <a:srgbClr val="FFFFFF"/>
                </a:solidFill>
                <a:latin typeface="Apple Chancery"/>
                <a:cs typeface="Apple Chancery"/>
              </a:rPr>
              <a:t>“</a:t>
            </a:r>
            <a:r>
              <a:rPr lang="en-US" sz="2600" dirty="0" err="1" smtClean="0">
                <a:solidFill>
                  <a:srgbClr val="FFFFFF"/>
                </a:solidFill>
                <a:latin typeface="Apple Chancery"/>
                <a:cs typeface="Apple Chancery"/>
              </a:rPr>
              <a:t>sovietized</a:t>
            </a:r>
            <a:r>
              <a:rPr lang="en-US" sz="2600" dirty="0" smtClean="0">
                <a:solidFill>
                  <a:srgbClr val="FFFFFF"/>
                </a:solidFill>
                <a:latin typeface="Apple Chancery"/>
                <a:cs typeface="Apple Chancery"/>
              </a:rPr>
              <a:t>” tropical island? </a:t>
            </a:r>
            <a:r>
              <a:rPr lang="en-US" sz="2600" dirty="0">
                <a:solidFill>
                  <a:srgbClr val="FFFFFF"/>
                </a:solidFill>
                <a:latin typeface="Apple Chancery"/>
                <a:cs typeface="Apple Chancery"/>
              </a:rPr>
              <a:t>Can we speak of </a:t>
            </a:r>
            <a:r>
              <a:rPr lang="en-US" sz="2600" dirty="0" smtClean="0">
                <a:solidFill>
                  <a:srgbClr val="FFFFFF"/>
                </a:solidFill>
                <a:latin typeface="Apple Chancery"/>
                <a:cs typeface="Apple Chancery"/>
              </a:rPr>
              <a:t>a </a:t>
            </a:r>
            <a:r>
              <a:rPr lang="en-US" sz="2600" dirty="0" smtClean="0">
                <a:solidFill>
                  <a:srgbClr val="FFFFFF"/>
                </a:solidFill>
                <a:latin typeface="Apple Chancery"/>
                <a:cs typeface="Apple Chancery"/>
              </a:rPr>
              <a:t>Cuba’s </a:t>
            </a:r>
            <a:r>
              <a:rPr lang="en-US" sz="2600" dirty="0" smtClean="0">
                <a:solidFill>
                  <a:srgbClr val="FFFFFF"/>
                </a:solidFill>
                <a:latin typeface="Apple Chancery"/>
                <a:cs typeface="Apple Chancery"/>
              </a:rPr>
              <a:t>“de–sovietization” </a:t>
            </a:r>
            <a:r>
              <a:rPr lang="en-US" sz="2600" dirty="0" smtClean="0">
                <a:solidFill>
                  <a:srgbClr val="FFFFFF"/>
                </a:solidFill>
                <a:latin typeface="Apple Chancery"/>
                <a:cs typeface="Apple Chancery"/>
              </a:rPr>
              <a:t>from</a:t>
            </a:r>
            <a:r>
              <a:rPr lang="en-US" sz="2600" dirty="0" smtClean="0">
                <a:solidFill>
                  <a:srgbClr val="FFFFFF"/>
                </a:solidFill>
                <a:latin typeface="Apple Chancery"/>
                <a:cs typeface="Apple Chancery"/>
              </a:rPr>
              <a:t> the </a:t>
            </a:r>
            <a:r>
              <a:rPr lang="en-US" sz="2600" dirty="0" smtClean="0">
                <a:solidFill>
                  <a:srgbClr val="FFFFFF"/>
                </a:solidFill>
                <a:latin typeface="Apple Chancery"/>
                <a:cs typeface="Apple Chancery"/>
              </a:rPr>
              <a:t>conversion of the Soviet into an aesthetic </a:t>
            </a:r>
            <a:r>
              <a:rPr lang="en-US" sz="2600" dirty="0">
                <a:solidFill>
                  <a:srgbClr val="FFFFFF"/>
                </a:solidFill>
                <a:latin typeface="Apple Chancery"/>
                <a:cs typeface="Apple Chancery"/>
              </a:rPr>
              <a:t>object? All these questions </a:t>
            </a:r>
            <a:r>
              <a:rPr lang="en-US" sz="2600" dirty="0" smtClean="0">
                <a:solidFill>
                  <a:srgbClr val="FFFFFF"/>
                </a:solidFill>
                <a:latin typeface="Apple Chancery"/>
                <a:cs typeface="Apple Chancery"/>
              </a:rPr>
              <a:t>can </a:t>
            </a:r>
            <a:r>
              <a:rPr lang="en-US" sz="2600" dirty="0">
                <a:solidFill>
                  <a:srgbClr val="FFFFFF"/>
                </a:solidFill>
                <a:latin typeface="Apple Chancery"/>
                <a:cs typeface="Apple Chancery"/>
              </a:rPr>
              <a:t>serve as a starting point to formulate some </a:t>
            </a:r>
            <a:r>
              <a:rPr lang="en-US" sz="2600" dirty="0">
                <a:solidFill>
                  <a:srgbClr val="FFFFFF"/>
                </a:solidFill>
                <a:latin typeface="Apple Chancery"/>
                <a:cs typeface="Apple Chancery"/>
              </a:rPr>
              <a:t>ideas not </a:t>
            </a:r>
            <a:r>
              <a:rPr lang="en-US" sz="2600" dirty="0" smtClean="0">
                <a:solidFill>
                  <a:srgbClr val="FFFFFF"/>
                </a:solidFill>
                <a:latin typeface="Apple Chancery"/>
                <a:cs typeface="Apple Chancery"/>
              </a:rPr>
              <a:t>only </a:t>
            </a:r>
            <a:r>
              <a:rPr lang="en-US" sz="2600" dirty="0">
                <a:solidFill>
                  <a:srgbClr val="FFFFFF"/>
                </a:solidFill>
                <a:latin typeface="Apple Chancery"/>
                <a:cs typeface="Apple Chancery"/>
              </a:rPr>
              <a:t>about </a:t>
            </a:r>
            <a:r>
              <a:rPr lang="en-US" sz="2600" dirty="0" smtClean="0">
                <a:solidFill>
                  <a:srgbClr val="FFFFFF"/>
                </a:solidFill>
                <a:latin typeface="Apple Chancery"/>
                <a:cs typeface="Apple Chancery"/>
              </a:rPr>
              <a:t>the </a:t>
            </a:r>
            <a:r>
              <a:rPr lang="en-US" sz="2600" dirty="0">
                <a:solidFill>
                  <a:srgbClr val="FFFFFF"/>
                </a:solidFill>
                <a:latin typeface="Apple Chancery"/>
                <a:cs typeface="Apple Chancery"/>
              </a:rPr>
              <a:t>obvious presence of the </a:t>
            </a:r>
            <a:r>
              <a:rPr lang="en-US" sz="2600" dirty="0" smtClean="0">
                <a:solidFill>
                  <a:srgbClr val="FFFFFF"/>
                </a:solidFill>
                <a:latin typeface="Apple Chancery"/>
                <a:cs typeface="Apple Chancery"/>
              </a:rPr>
              <a:t>Soviet/Russian </a:t>
            </a:r>
            <a:r>
              <a:rPr lang="en-US" sz="2600" dirty="0">
                <a:solidFill>
                  <a:srgbClr val="FFFFFF"/>
                </a:solidFill>
                <a:latin typeface="Apple Chancery"/>
                <a:cs typeface="Apple Chancery"/>
              </a:rPr>
              <a:t>legacy </a:t>
            </a:r>
            <a:r>
              <a:rPr lang="en-US" sz="2600" dirty="0" smtClean="0">
                <a:solidFill>
                  <a:srgbClr val="FFFFFF"/>
                </a:solidFill>
                <a:latin typeface="Apple Chancery"/>
                <a:cs typeface="Apple Chancery"/>
              </a:rPr>
              <a:t>in </a:t>
            </a:r>
            <a:r>
              <a:rPr lang="en-US" sz="2600" dirty="0" smtClean="0">
                <a:solidFill>
                  <a:srgbClr val="FFFFFF"/>
                </a:solidFill>
                <a:latin typeface="Apple Chancery"/>
                <a:cs typeface="Apple Chancery"/>
              </a:rPr>
              <a:t>the Cuban culture after the 90s, </a:t>
            </a:r>
            <a:r>
              <a:rPr lang="en-US" sz="2600" dirty="0">
                <a:solidFill>
                  <a:srgbClr val="FFFFFF"/>
                </a:solidFill>
                <a:latin typeface="Apple Chancery"/>
                <a:cs typeface="Apple Chancery"/>
              </a:rPr>
              <a:t>but above all to explain the emotional relationship of at least two </a:t>
            </a:r>
            <a:r>
              <a:rPr lang="en-US" sz="2600" dirty="0" smtClean="0">
                <a:solidFill>
                  <a:srgbClr val="FFFFFF"/>
                </a:solidFill>
                <a:latin typeface="Apple Chancery"/>
                <a:cs typeface="Apple Chancery"/>
              </a:rPr>
              <a:t>Cuban generations with the Slavic </a:t>
            </a:r>
            <a:r>
              <a:rPr lang="en-US" sz="2600" dirty="0" smtClean="0">
                <a:solidFill>
                  <a:srgbClr val="FFFFFF"/>
                </a:solidFill>
                <a:latin typeface="Apple Chancery"/>
                <a:cs typeface="Apple Chancery"/>
              </a:rPr>
              <a:t>culture</a:t>
            </a:r>
            <a:r>
              <a:rPr lang="en-US" sz="2600" dirty="0">
                <a:solidFill>
                  <a:srgbClr val="FFFFFF"/>
                </a:solidFill>
                <a:latin typeface="Apple Chancery"/>
                <a:cs typeface="Apple Chancery"/>
              </a:rPr>
              <a:t> </a:t>
            </a:r>
            <a:r>
              <a:rPr lang="en-US" sz="2600" dirty="0" smtClean="0">
                <a:solidFill>
                  <a:srgbClr val="FFFFFF"/>
                </a:solidFill>
                <a:latin typeface="Apple Chancery"/>
                <a:cs typeface="Apple Chancery"/>
              </a:rPr>
              <a:t>and how that affection becomes an aesthetics. </a:t>
            </a:r>
            <a:endParaRPr lang="en-US" sz="2600" dirty="0">
              <a:solidFill>
                <a:srgbClr val="FFFFFF"/>
              </a:solidFill>
              <a:latin typeface="Apple Chancery"/>
              <a:cs typeface="Apple Chancery"/>
            </a:endParaRPr>
          </a:p>
        </p:txBody>
      </p:sp>
    </p:spTree>
    <p:extLst>
      <p:ext uri="{BB962C8B-B14F-4D97-AF65-F5344CB8AC3E}">
        <p14:creationId xmlns:p14="http://schemas.microsoft.com/office/powerpoint/2010/main" val="373213993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333" y="578555"/>
            <a:ext cx="8551334" cy="5856111"/>
          </a:xfrm>
        </p:spPr>
        <p:txBody>
          <a:bodyPr>
            <a:normAutofit/>
          </a:bodyPr>
          <a:lstStyle/>
          <a:p>
            <a:pPr marL="0" indent="0">
              <a:buNone/>
            </a:pPr>
            <a:r>
              <a:rPr lang="en-US" dirty="0" smtClean="0">
                <a:solidFill>
                  <a:srgbClr val="FFFFFF"/>
                </a:solidFill>
                <a:latin typeface="Apple Chancery"/>
                <a:cs typeface="Apple Chancery"/>
              </a:rPr>
              <a:t>Why the Soviet theme was not (massively) present in the literary production during the first </a:t>
            </a:r>
            <a:r>
              <a:rPr lang="en-US" dirty="0">
                <a:solidFill>
                  <a:srgbClr val="FFFFFF"/>
                </a:solidFill>
                <a:latin typeface="Apple Chancery"/>
                <a:cs typeface="Apple Chancery"/>
              </a:rPr>
              <a:t>three </a:t>
            </a:r>
            <a:r>
              <a:rPr lang="en-US" dirty="0" smtClean="0">
                <a:solidFill>
                  <a:srgbClr val="FFFFFF"/>
                </a:solidFill>
                <a:latin typeface="Apple Chancery"/>
                <a:cs typeface="Apple Chancery"/>
              </a:rPr>
              <a:t>decades after the triumph of the Revolution, while there was an obvious process of deep “sovietization” in Cuban culture and politics? I base my answer in a concept I introduce to explain what happened during all those years: the </a:t>
            </a:r>
            <a:r>
              <a:rPr lang="en-US" dirty="0">
                <a:solidFill>
                  <a:srgbClr val="FFFFFF"/>
                </a:solidFill>
                <a:latin typeface="Apple Chancery"/>
                <a:cs typeface="Apple Chancery"/>
              </a:rPr>
              <a:t>sentimental Soviet</a:t>
            </a:r>
            <a:r>
              <a:rPr lang="en-US" dirty="0" smtClean="0">
                <a:solidFill>
                  <a:srgbClr val="FFFFFF"/>
                </a:solidFill>
                <a:latin typeface="Apple Chancery"/>
                <a:cs typeface="Apple Chancery"/>
              </a:rPr>
              <a:t>–Cuban </a:t>
            </a:r>
            <a:r>
              <a:rPr lang="en-US" dirty="0" smtClean="0">
                <a:solidFill>
                  <a:srgbClr val="FFFFFF"/>
                </a:solidFill>
                <a:latin typeface="Apple Chancery"/>
                <a:cs typeface="Apple Chancery"/>
              </a:rPr>
              <a:t>community</a:t>
            </a:r>
            <a:r>
              <a:rPr lang="en-US" dirty="0" smtClean="0">
                <a:solidFill>
                  <a:srgbClr val="FFFFFF"/>
                </a:solidFill>
                <a:latin typeface="Apple Chancery"/>
                <a:cs typeface="Apple Chancery"/>
              </a:rPr>
              <a:t>. I argue that during the first post–revolutionary decades the intellectuals able to produce had been formed and educated following other cultural and ideological models before 1959.  Coincidentally with the end of the Soviet Union, in 1991, there was already a Cuban generation that had been grown under the Soviet influence. For them, for this </a:t>
            </a:r>
            <a:r>
              <a:rPr lang="en-US" dirty="0">
                <a:solidFill>
                  <a:srgbClr val="FFFFFF"/>
                </a:solidFill>
                <a:latin typeface="Apple Chancery"/>
                <a:cs typeface="Apple Chancery"/>
              </a:rPr>
              <a:t>sentimental Soviet</a:t>
            </a:r>
            <a:r>
              <a:rPr lang="en-US" dirty="0" smtClean="0">
                <a:solidFill>
                  <a:srgbClr val="FFFFFF"/>
                </a:solidFill>
                <a:latin typeface="Apple Chancery"/>
                <a:cs typeface="Apple Chancery"/>
              </a:rPr>
              <a:t>–Cuban </a:t>
            </a:r>
            <a:r>
              <a:rPr lang="en-US" dirty="0" smtClean="0">
                <a:solidFill>
                  <a:srgbClr val="FFFFFF"/>
                </a:solidFill>
                <a:latin typeface="Apple Chancery"/>
                <a:cs typeface="Apple Chancery"/>
              </a:rPr>
              <a:t>community</a:t>
            </a:r>
            <a:r>
              <a:rPr lang="en-US" dirty="0" smtClean="0">
                <a:solidFill>
                  <a:srgbClr val="FFFFFF"/>
                </a:solidFill>
                <a:latin typeface="Apple Chancery"/>
                <a:cs typeface="Apple Chancery"/>
              </a:rPr>
              <a:t>, the Soviet/Russian referents were part of their reality and context and in different ways they have affection towards Soviet/Russian culture, language, literature, music and history. So, as a natural process, all these influences bloomed in their cultural production. </a:t>
            </a:r>
          </a:p>
          <a:p>
            <a:pPr marL="0" indent="0">
              <a:buNone/>
            </a:pPr>
            <a:endParaRPr lang="en-US" dirty="0"/>
          </a:p>
        </p:txBody>
      </p:sp>
    </p:spTree>
    <p:extLst>
      <p:ext uri="{BB962C8B-B14F-4D97-AF65-F5344CB8AC3E}">
        <p14:creationId xmlns:p14="http://schemas.microsoft.com/office/powerpoint/2010/main" val="64170683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24556"/>
            <a:ext cx="7583487" cy="1848804"/>
          </a:xfrm>
        </p:spPr>
        <p:txBody>
          <a:bodyPr/>
          <a:lstStyle/>
          <a:p>
            <a:pPr algn="ctr"/>
            <a:r>
              <a:rPr lang="en-US" sz="4400" dirty="0">
                <a:solidFill>
                  <a:srgbClr val="FF0000"/>
                </a:solidFill>
                <a:latin typeface="Apple Chancery"/>
                <a:cs typeface="Apple Chancery"/>
              </a:rPr>
              <a:t>Sentimental </a:t>
            </a:r>
            <a:r>
              <a:rPr lang="en-US" sz="4400" dirty="0" smtClean="0">
                <a:solidFill>
                  <a:srgbClr val="FF0000"/>
                </a:solidFill>
                <a:latin typeface="Apple Chancery"/>
                <a:cs typeface="Apple Chancery"/>
              </a:rPr>
              <a:t>Soviet</a:t>
            </a:r>
            <a:r>
              <a:rPr lang="en-US" sz="4400" dirty="0" smtClean="0">
                <a:solidFill>
                  <a:srgbClr val="FF0000"/>
                </a:solidFill>
                <a:latin typeface="Apple Chancery"/>
                <a:cs typeface="Apple Chancery"/>
              </a:rPr>
              <a:t>–Cuban</a:t>
            </a:r>
            <a:r>
              <a:rPr lang="en-US" sz="4400" dirty="0">
                <a:solidFill>
                  <a:srgbClr val="FF0000"/>
                </a:solidFill>
                <a:latin typeface="Apple Chancery"/>
                <a:cs typeface="Apple Chancery"/>
              </a:rPr>
              <a:t> </a:t>
            </a:r>
            <a:r>
              <a:rPr lang="en-US" sz="4400" dirty="0" smtClean="0">
                <a:solidFill>
                  <a:srgbClr val="FF0000"/>
                </a:solidFill>
                <a:latin typeface="Apple Chancery"/>
                <a:cs typeface="Apple Chancery"/>
              </a:rPr>
              <a:t/>
            </a:r>
            <a:br>
              <a:rPr lang="en-US" sz="4400" dirty="0" smtClean="0">
                <a:solidFill>
                  <a:srgbClr val="FF0000"/>
                </a:solidFill>
                <a:latin typeface="Apple Chancery"/>
                <a:cs typeface="Apple Chancery"/>
              </a:rPr>
            </a:br>
            <a:r>
              <a:rPr lang="en-US" sz="4400" dirty="0" smtClean="0">
                <a:solidFill>
                  <a:srgbClr val="FF0000"/>
                </a:solidFill>
                <a:latin typeface="Apple Chancery"/>
                <a:cs typeface="Apple Chancery"/>
              </a:rPr>
              <a:t>Community</a:t>
            </a:r>
            <a:r>
              <a:rPr lang="en-US" sz="4400" dirty="0">
                <a:solidFill>
                  <a:srgbClr val="FF0000"/>
                </a:solidFill>
                <a:latin typeface="Apple Chancery"/>
                <a:cs typeface="Apple Chancery"/>
              </a:rPr>
              <a:t>:</a:t>
            </a:r>
            <a:r>
              <a:rPr lang="en-US" sz="3200" dirty="0">
                <a:latin typeface="Chalkboard"/>
                <a:cs typeface="Chalkboard"/>
              </a:rPr>
              <a:t/>
            </a:r>
            <a:br>
              <a:rPr lang="en-US" sz="3200" dirty="0">
                <a:latin typeface="Chalkboard"/>
                <a:cs typeface="Chalkboard"/>
              </a:rPr>
            </a:br>
            <a:endParaRPr lang="en-US" sz="3200" dirty="0"/>
          </a:p>
        </p:txBody>
      </p:sp>
      <p:sp>
        <p:nvSpPr>
          <p:cNvPr id="3" name="Content Placeholder 2"/>
          <p:cNvSpPr>
            <a:spLocks noGrp="1"/>
          </p:cNvSpPr>
          <p:nvPr>
            <p:ph idx="1"/>
          </p:nvPr>
        </p:nvSpPr>
        <p:spPr>
          <a:xfrm>
            <a:off x="779463" y="2173360"/>
            <a:ext cx="7583487" cy="4208930"/>
          </a:xfrm>
        </p:spPr>
        <p:txBody>
          <a:bodyPr>
            <a:normAutofit lnSpcReduction="10000"/>
          </a:bodyPr>
          <a:lstStyle/>
          <a:p>
            <a:r>
              <a:rPr lang="en-US" sz="3200" b="1" dirty="0" smtClean="0">
                <a:latin typeface="Apple Chancery"/>
                <a:cs typeface="Apple Chancery"/>
              </a:rPr>
              <a:t>a </a:t>
            </a:r>
            <a:r>
              <a:rPr lang="en-US" sz="3200" b="1" dirty="0">
                <a:latin typeface="Apple Chancery"/>
                <a:cs typeface="Apple Chancery"/>
              </a:rPr>
              <a:t>community formed by Cubans born and educated on the island between the 60s and the 80s</a:t>
            </a:r>
          </a:p>
          <a:p>
            <a:r>
              <a:rPr lang="en-US" sz="3200" b="1" dirty="0">
                <a:latin typeface="Apple Chancery"/>
                <a:cs typeface="Apple Chancery"/>
              </a:rPr>
              <a:t>studied Russian as a foreign language</a:t>
            </a:r>
          </a:p>
          <a:p>
            <a:r>
              <a:rPr lang="en-US" sz="3200" b="1" dirty="0">
                <a:latin typeface="Apple Chancery"/>
                <a:cs typeface="Apple Chancery"/>
              </a:rPr>
              <a:t>watched Soviet cartoons</a:t>
            </a:r>
          </a:p>
          <a:p>
            <a:r>
              <a:rPr lang="en-US" sz="3200" b="1" dirty="0">
                <a:latin typeface="Apple Chancery"/>
                <a:cs typeface="Apple Chancery"/>
              </a:rPr>
              <a:t>in many cases, studied abroad in the Soviet Union. </a:t>
            </a:r>
          </a:p>
          <a:p>
            <a:endParaRPr lang="en-US" dirty="0"/>
          </a:p>
        </p:txBody>
      </p:sp>
      <p:cxnSp>
        <p:nvCxnSpPr>
          <p:cNvPr id="5" name="Straight Connector 4"/>
          <p:cNvCxnSpPr/>
          <p:nvPr/>
        </p:nvCxnSpPr>
        <p:spPr>
          <a:xfrm>
            <a:off x="3711222" y="1890889"/>
            <a:ext cx="5178778" cy="0"/>
          </a:xfrm>
          <a:prstGeom prst="line">
            <a:avLst/>
          </a:prstGeom>
          <a:ln w="76200" cmpd="sng">
            <a:solidFill>
              <a:srgbClr val="FFFF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09164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9130" y="282224"/>
            <a:ext cx="4159425" cy="736600"/>
          </a:xfrm>
        </p:spPr>
        <p:txBody>
          <a:bodyPr/>
          <a:lstStyle/>
          <a:p>
            <a:r>
              <a:rPr lang="en-US" sz="4400" dirty="0" smtClean="0">
                <a:solidFill>
                  <a:srgbClr val="FF0000"/>
                </a:solidFill>
                <a:latin typeface="Apple Chancery"/>
                <a:cs typeface="Apple Chancery"/>
              </a:rPr>
              <a:t>Good bye, </a:t>
            </a:r>
            <a:r>
              <a:rPr lang="en-US" sz="4400" dirty="0" err="1" smtClean="0">
                <a:solidFill>
                  <a:srgbClr val="FF0000"/>
                </a:solidFill>
                <a:latin typeface="Apple Chancery"/>
                <a:cs typeface="Apple Chancery"/>
              </a:rPr>
              <a:t>Lolek</a:t>
            </a:r>
            <a:endParaRPr lang="en-US" sz="4400" dirty="0">
              <a:solidFill>
                <a:srgbClr val="FF0000"/>
              </a:solidFill>
              <a:latin typeface="Apple Chancery"/>
              <a:cs typeface="Apple Chancery"/>
            </a:endParaRPr>
          </a:p>
        </p:txBody>
      </p:sp>
      <p:pic>
        <p:nvPicPr>
          <p:cNvPr id="4" name="Picture 3"/>
          <p:cNvPicPr>
            <a:picLocks noChangeAspect="1"/>
          </p:cNvPicPr>
          <p:nvPr/>
        </p:nvPicPr>
        <p:blipFill>
          <a:blip r:embed="rId2"/>
          <a:stretch>
            <a:fillRect/>
          </a:stretch>
        </p:blipFill>
        <p:spPr>
          <a:xfrm>
            <a:off x="2769131" y="1192530"/>
            <a:ext cx="3820758" cy="5409922"/>
          </a:xfrm>
          <a:prstGeom prst="rect">
            <a:avLst/>
          </a:prstGeom>
        </p:spPr>
      </p:pic>
    </p:spTree>
    <p:extLst>
      <p:ext uri="{BB962C8B-B14F-4D97-AF65-F5344CB8AC3E}">
        <p14:creationId xmlns:p14="http://schemas.microsoft.com/office/powerpoint/2010/main" val="421662763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889" y="395111"/>
            <a:ext cx="8212667" cy="6194778"/>
          </a:xfrm>
        </p:spPr>
        <p:txBody>
          <a:bodyPr>
            <a:noAutofit/>
          </a:bodyPr>
          <a:lstStyle/>
          <a:p>
            <a:pPr marL="0" indent="0">
              <a:buNone/>
            </a:pPr>
            <a:r>
              <a:rPr lang="es-ES" sz="3000" dirty="0" err="1">
                <a:latin typeface="Apple Chancery"/>
                <a:cs typeface="Apple Chancery"/>
              </a:rPr>
              <a:t>The</a:t>
            </a:r>
            <a:r>
              <a:rPr lang="es-ES" sz="3000" dirty="0">
                <a:latin typeface="Apple Chancery"/>
                <a:cs typeface="Apple Chancery"/>
              </a:rPr>
              <a:t> </a:t>
            </a:r>
            <a:r>
              <a:rPr lang="es-ES" sz="3000" dirty="0" err="1">
                <a:latin typeface="Apple Chancery"/>
                <a:cs typeface="Apple Chancery"/>
              </a:rPr>
              <a:t>lack</a:t>
            </a:r>
            <a:r>
              <a:rPr lang="es-ES" sz="3000" dirty="0">
                <a:latin typeface="Apple Chancery"/>
                <a:cs typeface="Apple Chancery"/>
              </a:rPr>
              <a:t> of </a:t>
            </a:r>
            <a:r>
              <a:rPr lang="es-ES" sz="3000" dirty="0" err="1">
                <a:latin typeface="Apple Chancery"/>
                <a:cs typeface="Apple Chancery"/>
              </a:rPr>
              <a:t>alternative</a:t>
            </a:r>
            <a:r>
              <a:rPr lang="es-ES" sz="3000" dirty="0">
                <a:latin typeface="Apple Chancery"/>
                <a:cs typeface="Apple Chancery"/>
              </a:rPr>
              <a:t> </a:t>
            </a:r>
            <a:r>
              <a:rPr lang="es-ES" sz="3000" dirty="0" err="1">
                <a:latin typeface="Apple Chancery"/>
                <a:cs typeface="Apple Chancery"/>
              </a:rPr>
              <a:t>options</a:t>
            </a:r>
            <a:r>
              <a:rPr lang="es-ES" sz="3000" dirty="0">
                <a:latin typeface="Apple Chancery"/>
                <a:cs typeface="Apple Chancery"/>
              </a:rPr>
              <a:t> in </a:t>
            </a:r>
            <a:r>
              <a:rPr lang="es-ES" sz="3000" dirty="0" err="1">
                <a:latin typeface="Apple Chancery"/>
                <a:cs typeface="Apple Chancery"/>
              </a:rPr>
              <a:t>television</a:t>
            </a:r>
            <a:r>
              <a:rPr lang="es-ES" sz="3000" dirty="0">
                <a:latin typeface="Apple Chancery"/>
                <a:cs typeface="Apple Chancery"/>
              </a:rPr>
              <a:t> </a:t>
            </a:r>
            <a:r>
              <a:rPr lang="es-ES" sz="3000" dirty="0" err="1">
                <a:latin typeface="Apple Chancery"/>
                <a:cs typeface="Apple Chancery"/>
              </a:rPr>
              <a:t>for</a:t>
            </a:r>
            <a:r>
              <a:rPr lang="es-ES" sz="3000" dirty="0">
                <a:latin typeface="Apple Chancery"/>
                <a:cs typeface="Apple Chancery"/>
              </a:rPr>
              <a:t> Cuban </a:t>
            </a:r>
            <a:r>
              <a:rPr lang="es-ES" sz="3000" dirty="0" err="1">
                <a:latin typeface="Apple Chancery"/>
                <a:cs typeface="Apple Chancery"/>
              </a:rPr>
              <a:t>children</a:t>
            </a:r>
            <a:r>
              <a:rPr lang="es-ES" sz="3000" dirty="0">
                <a:latin typeface="Apple Chancery"/>
                <a:cs typeface="Apple Chancery"/>
              </a:rPr>
              <a:t> </a:t>
            </a:r>
            <a:r>
              <a:rPr lang="es-ES" sz="3000" dirty="0" err="1">
                <a:latin typeface="Apple Chancery"/>
                <a:cs typeface="Apple Chancery"/>
              </a:rPr>
              <a:t>between</a:t>
            </a:r>
            <a:r>
              <a:rPr lang="es-ES" sz="3000" dirty="0">
                <a:latin typeface="Apple Chancery"/>
                <a:cs typeface="Apple Chancery"/>
              </a:rPr>
              <a:t> </a:t>
            </a:r>
            <a:r>
              <a:rPr lang="es-ES" sz="3000" dirty="0" err="1">
                <a:latin typeface="Apple Chancery"/>
                <a:cs typeface="Apple Chancery"/>
              </a:rPr>
              <a:t>the</a:t>
            </a:r>
            <a:r>
              <a:rPr lang="es-ES" sz="3000" dirty="0">
                <a:latin typeface="Apple Chancery"/>
                <a:cs typeface="Apple Chancery"/>
              </a:rPr>
              <a:t> </a:t>
            </a:r>
            <a:r>
              <a:rPr lang="es-ES" sz="3000" dirty="0" err="1">
                <a:latin typeface="Apple Chancery"/>
                <a:cs typeface="Apple Chancery"/>
              </a:rPr>
              <a:t>sixties</a:t>
            </a:r>
            <a:r>
              <a:rPr lang="es-ES" sz="3000" dirty="0">
                <a:latin typeface="Apple Chancery"/>
                <a:cs typeface="Apple Chancery"/>
              </a:rPr>
              <a:t> </a:t>
            </a:r>
            <a:r>
              <a:rPr lang="es-ES" sz="3000" dirty="0" err="1">
                <a:latin typeface="Apple Chancery"/>
                <a:cs typeface="Apple Chancery"/>
              </a:rPr>
              <a:t>to</a:t>
            </a:r>
            <a:r>
              <a:rPr lang="es-ES" sz="3000" dirty="0">
                <a:latin typeface="Apple Chancery"/>
                <a:cs typeface="Apple Chancery"/>
              </a:rPr>
              <a:t> </a:t>
            </a:r>
            <a:r>
              <a:rPr lang="es-ES" sz="3000" dirty="0" err="1">
                <a:latin typeface="Apple Chancery"/>
                <a:cs typeface="Apple Chancery"/>
              </a:rPr>
              <a:t>the</a:t>
            </a:r>
            <a:r>
              <a:rPr lang="es-ES" sz="3000" dirty="0">
                <a:latin typeface="Apple Chancery"/>
                <a:cs typeface="Apple Chancery"/>
              </a:rPr>
              <a:t> </a:t>
            </a:r>
            <a:r>
              <a:rPr lang="es-ES" sz="3000" dirty="0" err="1">
                <a:latin typeface="Apple Chancery"/>
                <a:cs typeface="Apple Chancery"/>
              </a:rPr>
              <a:t>eighties</a:t>
            </a:r>
            <a:r>
              <a:rPr lang="es-ES" sz="3000" dirty="0">
                <a:latin typeface="Apple Chancery"/>
                <a:cs typeface="Apple Chancery"/>
              </a:rPr>
              <a:t>, </a:t>
            </a:r>
            <a:r>
              <a:rPr lang="es-ES" sz="3000" dirty="0" err="1">
                <a:latin typeface="Apple Chancery"/>
                <a:cs typeface="Apple Chancery"/>
              </a:rPr>
              <a:t>along</a:t>
            </a:r>
            <a:r>
              <a:rPr lang="es-ES" sz="3000" dirty="0">
                <a:latin typeface="Apple Chancery"/>
                <a:cs typeface="Apple Chancery"/>
              </a:rPr>
              <a:t> </a:t>
            </a:r>
            <a:r>
              <a:rPr lang="es-ES" sz="3000" dirty="0" err="1">
                <a:latin typeface="Apple Chancery"/>
                <a:cs typeface="Apple Chancery"/>
              </a:rPr>
              <a:t>with</a:t>
            </a:r>
            <a:r>
              <a:rPr lang="es-ES" sz="3000" dirty="0">
                <a:latin typeface="Apple Chancery"/>
                <a:cs typeface="Apple Chancery"/>
              </a:rPr>
              <a:t> </a:t>
            </a:r>
            <a:r>
              <a:rPr lang="es-ES" sz="3000" dirty="0" err="1">
                <a:latin typeface="Apple Chancery"/>
                <a:cs typeface="Apple Chancery"/>
              </a:rPr>
              <a:t>the</a:t>
            </a:r>
            <a:r>
              <a:rPr lang="es-ES" sz="3000" dirty="0">
                <a:latin typeface="Apple Chancery"/>
                <a:cs typeface="Apple Chancery"/>
              </a:rPr>
              <a:t> </a:t>
            </a:r>
            <a:r>
              <a:rPr lang="es-ES" sz="3000" dirty="0" err="1">
                <a:latin typeface="Apple Chancery"/>
                <a:cs typeface="Apple Chancery"/>
              </a:rPr>
              <a:t>educational</a:t>
            </a:r>
            <a:r>
              <a:rPr lang="es-ES" sz="3000" dirty="0">
                <a:latin typeface="Apple Chancery"/>
                <a:cs typeface="Apple Chancery"/>
              </a:rPr>
              <a:t> </a:t>
            </a:r>
            <a:r>
              <a:rPr lang="es-ES" sz="3000" dirty="0" err="1">
                <a:latin typeface="Apple Chancery"/>
                <a:cs typeface="Apple Chancery"/>
              </a:rPr>
              <a:t>purpose</a:t>
            </a:r>
            <a:r>
              <a:rPr lang="es-ES" sz="3000" dirty="0">
                <a:latin typeface="Apple Chancery"/>
                <a:cs typeface="Apple Chancery"/>
              </a:rPr>
              <a:t> of Cuban </a:t>
            </a:r>
            <a:r>
              <a:rPr lang="es-ES" sz="3000" dirty="0" err="1">
                <a:latin typeface="Apple Chancery"/>
                <a:cs typeface="Apple Chancery"/>
              </a:rPr>
              <a:t>television</a:t>
            </a:r>
            <a:r>
              <a:rPr lang="es-ES" sz="3000" dirty="0">
                <a:latin typeface="Apple Chancery"/>
                <a:cs typeface="Apple Chancery"/>
              </a:rPr>
              <a:t>, </a:t>
            </a:r>
            <a:r>
              <a:rPr lang="es-ES" sz="3000" dirty="0" err="1">
                <a:latin typeface="Apple Chancery"/>
                <a:cs typeface="Apple Chancery"/>
              </a:rPr>
              <a:t>contributed</a:t>
            </a:r>
            <a:r>
              <a:rPr lang="es-ES" sz="3000" dirty="0">
                <a:latin typeface="Apple Chancery"/>
                <a:cs typeface="Apple Chancery"/>
              </a:rPr>
              <a:t> </a:t>
            </a:r>
            <a:r>
              <a:rPr lang="es-ES" sz="3000" dirty="0" err="1">
                <a:latin typeface="Apple Chancery"/>
                <a:cs typeface="Apple Chancery"/>
              </a:rPr>
              <a:t>to</a:t>
            </a:r>
            <a:r>
              <a:rPr lang="es-ES" sz="3000" dirty="0">
                <a:latin typeface="Apple Chancery"/>
                <a:cs typeface="Apple Chancery"/>
              </a:rPr>
              <a:t> a </a:t>
            </a:r>
            <a:r>
              <a:rPr lang="es-ES" sz="3000" dirty="0" err="1">
                <a:latin typeface="Apple Chancery"/>
                <a:cs typeface="Apple Chancery"/>
              </a:rPr>
              <a:t>massive</a:t>
            </a:r>
            <a:r>
              <a:rPr lang="es-ES" sz="3000" dirty="0">
                <a:latin typeface="Apple Chancery"/>
                <a:cs typeface="Apple Chancery"/>
              </a:rPr>
              <a:t> </a:t>
            </a:r>
            <a:r>
              <a:rPr lang="es-ES" sz="3000" dirty="0" err="1">
                <a:latin typeface="Apple Chancery"/>
                <a:cs typeface="Apple Chancery"/>
              </a:rPr>
              <a:t>consumption</a:t>
            </a:r>
            <a:r>
              <a:rPr lang="es-ES" sz="3000" dirty="0">
                <a:latin typeface="Apple Chancery"/>
                <a:cs typeface="Apple Chancery"/>
              </a:rPr>
              <a:t> of Soviet </a:t>
            </a:r>
            <a:r>
              <a:rPr lang="es-ES" sz="3000" dirty="0" err="1">
                <a:latin typeface="Apple Chancery"/>
                <a:cs typeface="Apple Chancery"/>
              </a:rPr>
              <a:t>cartoons</a:t>
            </a:r>
            <a:r>
              <a:rPr lang="es-ES" sz="3000" dirty="0">
                <a:latin typeface="Apple Chancery"/>
                <a:cs typeface="Apple Chancery"/>
              </a:rPr>
              <a:t>. </a:t>
            </a:r>
            <a:r>
              <a:rPr lang="es-ES" sz="3000" dirty="0" err="1">
                <a:latin typeface="Apple Chancery"/>
                <a:cs typeface="Apple Chancery"/>
              </a:rPr>
              <a:t>For</a:t>
            </a:r>
            <a:r>
              <a:rPr lang="es-ES" sz="3000" dirty="0">
                <a:latin typeface="Apple Chancery"/>
                <a:cs typeface="Apple Chancery"/>
              </a:rPr>
              <a:t> </a:t>
            </a:r>
            <a:r>
              <a:rPr lang="es-ES" sz="3000" dirty="0" err="1">
                <a:latin typeface="Apple Chancery"/>
                <a:cs typeface="Apple Chancery"/>
              </a:rPr>
              <a:t>the</a:t>
            </a:r>
            <a:r>
              <a:rPr lang="es-ES" sz="3000" dirty="0">
                <a:latin typeface="Apple Chancery"/>
                <a:cs typeface="Apple Chancery"/>
              </a:rPr>
              <a:t> sentimental Soviet-Cuban </a:t>
            </a:r>
            <a:r>
              <a:rPr lang="es-ES" sz="3000" dirty="0" err="1">
                <a:latin typeface="Apple Chancery"/>
                <a:cs typeface="Apple Chancery"/>
              </a:rPr>
              <a:t>imagined</a:t>
            </a:r>
            <a:r>
              <a:rPr lang="es-ES" sz="3000" dirty="0">
                <a:latin typeface="Apple Chancery"/>
                <a:cs typeface="Apple Chancery"/>
              </a:rPr>
              <a:t> </a:t>
            </a:r>
            <a:r>
              <a:rPr lang="es-ES" sz="3000" dirty="0" err="1">
                <a:latin typeface="Apple Chancery"/>
                <a:cs typeface="Apple Chancery"/>
              </a:rPr>
              <a:t>community</a:t>
            </a:r>
            <a:r>
              <a:rPr lang="es-ES" sz="3000" dirty="0">
                <a:latin typeface="Apple Chancery"/>
                <a:cs typeface="Apple Chancery"/>
              </a:rPr>
              <a:t>, </a:t>
            </a:r>
            <a:r>
              <a:rPr lang="es-ES" sz="3000" dirty="0" err="1">
                <a:latin typeface="Apple Chancery"/>
                <a:cs typeface="Apple Chancery"/>
              </a:rPr>
              <a:t>these</a:t>
            </a:r>
            <a:r>
              <a:rPr lang="es-ES" sz="3000" dirty="0">
                <a:latin typeface="Apple Chancery"/>
                <a:cs typeface="Apple Chancery"/>
              </a:rPr>
              <a:t> </a:t>
            </a:r>
            <a:r>
              <a:rPr lang="es-ES" sz="3000" dirty="0" err="1">
                <a:latin typeface="Apple Chancery"/>
                <a:cs typeface="Apple Chancery"/>
              </a:rPr>
              <a:t>cartoons</a:t>
            </a:r>
            <a:r>
              <a:rPr lang="es-ES" sz="3000" dirty="0">
                <a:latin typeface="Apple Chancery"/>
                <a:cs typeface="Apple Chancery"/>
              </a:rPr>
              <a:t>’ </a:t>
            </a:r>
            <a:r>
              <a:rPr lang="es-ES" sz="3000" dirty="0" err="1">
                <a:latin typeface="Apple Chancery"/>
                <a:cs typeface="Apple Chancery"/>
              </a:rPr>
              <a:t>songs</a:t>
            </a:r>
            <a:r>
              <a:rPr lang="es-ES" sz="3000" dirty="0">
                <a:latin typeface="Apple Chancery"/>
                <a:cs typeface="Apple Chancery"/>
              </a:rPr>
              <a:t>, </a:t>
            </a:r>
            <a:r>
              <a:rPr lang="es-ES" sz="3000" dirty="0" err="1">
                <a:latin typeface="Apple Chancery"/>
                <a:cs typeface="Apple Chancery"/>
              </a:rPr>
              <a:t>stories</a:t>
            </a:r>
            <a:r>
              <a:rPr lang="es-ES" sz="3000" dirty="0">
                <a:latin typeface="Apple Chancery"/>
                <a:cs typeface="Apple Chancery"/>
              </a:rPr>
              <a:t> and </a:t>
            </a:r>
            <a:r>
              <a:rPr lang="es-ES" sz="3000" dirty="0" err="1">
                <a:latin typeface="Apple Chancery"/>
                <a:cs typeface="Apple Chancery"/>
              </a:rPr>
              <a:t>phrases</a:t>
            </a:r>
            <a:r>
              <a:rPr lang="es-ES" sz="3000" dirty="0">
                <a:latin typeface="Apple Chancery"/>
                <a:cs typeface="Apple Chancery"/>
              </a:rPr>
              <a:t> are familiar and </a:t>
            </a:r>
            <a:r>
              <a:rPr lang="es-ES" sz="3000" dirty="0" err="1">
                <a:latin typeface="Apple Chancery"/>
                <a:cs typeface="Apple Chancery"/>
              </a:rPr>
              <a:t>constituted</a:t>
            </a:r>
            <a:r>
              <a:rPr lang="es-ES" sz="3000" dirty="0">
                <a:latin typeface="Apple Chancery"/>
                <a:cs typeface="Apple Chancery"/>
              </a:rPr>
              <a:t> </a:t>
            </a:r>
            <a:r>
              <a:rPr lang="es-ES" sz="3000" dirty="0" err="1">
                <a:latin typeface="Apple Chancery"/>
                <a:cs typeface="Apple Chancery"/>
              </a:rPr>
              <a:t>part</a:t>
            </a:r>
            <a:r>
              <a:rPr lang="es-ES" sz="3000" dirty="0">
                <a:latin typeface="Apple Chancery"/>
                <a:cs typeface="Apple Chancery"/>
              </a:rPr>
              <a:t> of </a:t>
            </a:r>
            <a:r>
              <a:rPr lang="es-ES" sz="3000" dirty="0" err="1">
                <a:latin typeface="Apple Chancery"/>
                <a:cs typeface="Apple Chancery"/>
              </a:rPr>
              <a:t>their</a:t>
            </a:r>
            <a:r>
              <a:rPr lang="es-ES" sz="3000" dirty="0">
                <a:latin typeface="Apple Chancery"/>
                <a:cs typeface="Apple Chancery"/>
              </a:rPr>
              <a:t> cultural </a:t>
            </a:r>
            <a:r>
              <a:rPr lang="es-ES" sz="3000" dirty="0" err="1">
                <a:latin typeface="Apple Chancery"/>
                <a:cs typeface="Apple Chancery"/>
              </a:rPr>
              <a:t>background</a:t>
            </a:r>
            <a:r>
              <a:rPr lang="es-ES" sz="3000" dirty="0">
                <a:latin typeface="Apple Chancery"/>
                <a:cs typeface="Apple Chancery"/>
              </a:rPr>
              <a:t>. </a:t>
            </a:r>
            <a:r>
              <a:rPr lang="es-ES" sz="3000" dirty="0" err="1">
                <a:latin typeface="Apple Chancery"/>
                <a:cs typeface="Apple Chancery"/>
              </a:rPr>
              <a:t>These</a:t>
            </a:r>
            <a:r>
              <a:rPr lang="es-ES" sz="3000" dirty="0">
                <a:latin typeface="Apple Chancery"/>
                <a:cs typeface="Apple Chancery"/>
              </a:rPr>
              <a:t> </a:t>
            </a:r>
            <a:r>
              <a:rPr lang="es-ES" sz="3000" dirty="0" err="1">
                <a:latin typeface="Apple Chancery"/>
                <a:cs typeface="Apple Chancery"/>
              </a:rPr>
              <a:t>references</a:t>
            </a:r>
            <a:r>
              <a:rPr lang="es-ES" sz="3000" dirty="0">
                <a:latin typeface="Apple Chancery"/>
                <a:cs typeface="Apple Chancery"/>
              </a:rPr>
              <a:t> are </a:t>
            </a:r>
            <a:r>
              <a:rPr lang="es-ES" sz="3000" dirty="0" err="1">
                <a:latin typeface="Apple Chancery"/>
                <a:cs typeface="Apple Chancery"/>
              </a:rPr>
              <a:t>functional</a:t>
            </a:r>
            <a:r>
              <a:rPr lang="es-ES" sz="3000" dirty="0">
                <a:latin typeface="Apple Chancery"/>
                <a:cs typeface="Apple Chancery"/>
              </a:rPr>
              <a:t> </a:t>
            </a:r>
            <a:r>
              <a:rPr lang="es-ES" sz="3000" dirty="0" err="1">
                <a:latin typeface="Apple Chancery"/>
                <a:cs typeface="Apple Chancery"/>
              </a:rPr>
              <a:t>only</a:t>
            </a:r>
            <a:r>
              <a:rPr lang="es-ES" sz="3000" dirty="0">
                <a:latin typeface="Apple Chancery"/>
                <a:cs typeface="Apple Chancery"/>
              </a:rPr>
              <a:t> </a:t>
            </a:r>
            <a:r>
              <a:rPr lang="es-ES" sz="3000" dirty="0" err="1">
                <a:latin typeface="Apple Chancery"/>
                <a:cs typeface="Apple Chancery"/>
              </a:rPr>
              <a:t>for</a:t>
            </a:r>
            <a:r>
              <a:rPr lang="es-ES" sz="3000" dirty="0">
                <a:latin typeface="Apple Chancery"/>
                <a:cs typeface="Apple Chancery"/>
              </a:rPr>
              <a:t> </a:t>
            </a:r>
            <a:r>
              <a:rPr lang="es-ES" sz="3000" dirty="0" err="1">
                <a:latin typeface="Apple Chancery"/>
                <a:cs typeface="Apple Chancery"/>
              </a:rPr>
              <a:t>the</a:t>
            </a:r>
            <a:r>
              <a:rPr lang="es-ES" sz="3000" dirty="0">
                <a:latin typeface="Apple Chancery"/>
                <a:cs typeface="Apple Chancery"/>
              </a:rPr>
              <a:t> </a:t>
            </a:r>
            <a:r>
              <a:rPr lang="es-ES" sz="3000" dirty="0" err="1">
                <a:latin typeface="Apple Chancery"/>
                <a:cs typeface="Apple Chancery"/>
              </a:rPr>
              <a:t>members</a:t>
            </a:r>
            <a:r>
              <a:rPr lang="es-ES" sz="3000" dirty="0">
                <a:latin typeface="Apple Chancery"/>
                <a:cs typeface="Apple Chancery"/>
              </a:rPr>
              <a:t> of </a:t>
            </a:r>
            <a:r>
              <a:rPr lang="es-ES" sz="3000" dirty="0" err="1">
                <a:latin typeface="Apple Chancery"/>
                <a:cs typeface="Apple Chancery"/>
              </a:rPr>
              <a:t>what</a:t>
            </a:r>
            <a:r>
              <a:rPr lang="es-ES" sz="3000" dirty="0">
                <a:latin typeface="Apple Chancery"/>
                <a:cs typeface="Apple Chancery"/>
              </a:rPr>
              <a:t> I </a:t>
            </a:r>
            <a:r>
              <a:rPr lang="es-ES" sz="3000" dirty="0" err="1">
                <a:latin typeface="Apple Chancery"/>
                <a:cs typeface="Apple Chancery"/>
              </a:rPr>
              <a:t>call</a:t>
            </a:r>
            <a:r>
              <a:rPr lang="es-ES" sz="3000" dirty="0">
                <a:latin typeface="Apple Chancery"/>
                <a:cs typeface="Apple Chancery"/>
              </a:rPr>
              <a:t> </a:t>
            </a:r>
            <a:r>
              <a:rPr lang="es-ES" sz="3000" dirty="0" err="1">
                <a:latin typeface="Apple Chancery"/>
                <a:cs typeface="Apple Chancery"/>
              </a:rPr>
              <a:t>the</a:t>
            </a:r>
            <a:r>
              <a:rPr lang="es-ES" sz="3000" dirty="0">
                <a:latin typeface="Apple Chancery"/>
                <a:cs typeface="Apple Chancery"/>
              </a:rPr>
              <a:t> sentimental Soviet-Cuban </a:t>
            </a:r>
            <a:r>
              <a:rPr lang="es-ES" sz="3000" dirty="0" err="1">
                <a:latin typeface="Apple Chancery"/>
                <a:cs typeface="Apple Chancery"/>
              </a:rPr>
              <a:t>community</a:t>
            </a:r>
            <a:r>
              <a:rPr lang="es-ES" sz="3000" dirty="0">
                <a:latin typeface="Apple Chancery"/>
                <a:cs typeface="Apple Chancery"/>
              </a:rPr>
              <a:t>. </a:t>
            </a:r>
            <a:r>
              <a:rPr lang="es-ES" sz="3000" dirty="0" err="1">
                <a:latin typeface="Apple Chancery"/>
                <a:cs typeface="Apple Chancery"/>
              </a:rPr>
              <a:t>All</a:t>
            </a:r>
            <a:r>
              <a:rPr lang="es-ES" sz="3000" dirty="0">
                <a:latin typeface="Apple Chancery"/>
                <a:cs typeface="Apple Chancery"/>
              </a:rPr>
              <a:t> </a:t>
            </a:r>
            <a:r>
              <a:rPr lang="es-ES" sz="3000" dirty="0" err="1">
                <a:latin typeface="Apple Chancery"/>
                <a:cs typeface="Apple Chancery"/>
              </a:rPr>
              <a:t>these</a:t>
            </a:r>
            <a:r>
              <a:rPr lang="es-ES" sz="3000" dirty="0">
                <a:latin typeface="Apple Chancery"/>
                <a:cs typeface="Apple Chancery"/>
              </a:rPr>
              <a:t> </a:t>
            </a:r>
            <a:r>
              <a:rPr lang="es-ES" sz="3000" dirty="0" err="1">
                <a:latin typeface="Apple Chancery"/>
                <a:cs typeface="Apple Chancery"/>
              </a:rPr>
              <a:t>referents</a:t>
            </a:r>
            <a:r>
              <a:rPr lang="es-ES" sz="3000" dirty="0">
                <a:latin typeface="Apple Chancery"/>
                <a:cs typeface="Apple Chancery"/>
              </a:rPr>
              <a:t>: </a:t>
            </a:r>
            <a:r>
              <a:rPr lang="es-ES" sz="3000" dirty="0" err="1">
                <a:latin typeface="Apple Chancery"/>
                <a:cs typeface="Apple Chancery"/>
              </a:rPr>
              <a:t>phrases</a:t>
            </a:r>
            <a:r>
              <a:rPr lang="es-ES" sz="3000" dirty="0">
                <a:latin typeface="Apple Chancery"/>
                <a:cs typeface="Apple Chancery"/>
              </a:rPr>
              <a:t>, </a:t>
            </a:r>
            <a:r>
              <a:rPr lang="es-ES" sz="3000" dirty="0" err="1">
                <a:latin typeface="Apple Chancery"/>
                <a:cs typeface="Apple Chancery"/>
              </a:rPr>
              <a:t>words</a:t>
            </a:r>
            <a:r>
              <a:rPr lang="es-ES" sz="3000" dirty="0">
                <a:latin typeface="Apple Chancery"/>
                <a:cs typeface="Apple Chancery"/>
              </a:rPr>
              <a:t>, </a:t>
            </a:r>
            <a:r>
              <a:rPr lang="es-ES" sz="3000" dirty="0" err="1">
                <a:latin typeface="Apple Chancery"/>
                <a:cs typeface="Apple Chancery"/>
              </a:rPr>
              <a:t>images</a:t>
            </a:r>
            <a:r>
              <a:rPr lang="es-ES" sz="3000" dirty="0">
                <a:latin typeface="Apple Chancery"/>
                <a:cs typeface="Apple Chancery"/>
              </a:rPr>
              <a:t> </a:t>
            </a:r>
            <a:r>
              <a:rPr lang="es-ES" sz="3000" dirty="0" err="1">
                <a:latin typeface="Apple Chancery"/>
                <a:cs typeface="Apple Chancery"/>
              </a:rPr>
              <a:t>have</a:t>
            </a:r>
            <a:r>
              <a:rPr lang="es-ES" sz="3000" dirty="0">
                <a:latin typeface="Apple Chancery"/>
                <a:cs typeface="Apple Chancery"/>
              </a:rPr>
              <a:t> </a:t>
            </a:r>
            <a:r>
              <a:rPr lang="es-ES" sz="3000" dirty="0" err="1">
                <a:latin typeface="Apple Chancery"/>
                <a:cs typeface="Apple Chancery"/>
              </a:rPr>
              <a:t>been</a:t>
            </a:r>
            <a:r>
              <a:rPr lang="es-ES" sz="3000" dirty="0">
                <a:latin typeface="Apple Chancery"/>
                <a:cs typeface="Apple Chancery"/>
              </a:rPr>
              <a:t> </a:t>
            </a:r>
            <a:r>
              <a:rPr lang="es-ES" sz="3000" dirty="0" err="1">
                <a:latin typeface="Apple Chancery"/>
                <a:cs typeface="Apple Chancery"/>
              </a:rPr>
              <a:t>now</a:t>
            </a:r>
            <a:r>
              <a:rPr lang="es-ES" sz="3000" dirty="0">
                <a:latin typeface="Apple Chancery"/>
                <a:cs typeface="Apple Chancery"/>
              </a:rPr>
              <a:t> </a:t>
            </a:r>
            <a:r>
              <a:rPr lang="es-ES" sz="3000" dirty="0" err="1">
                <a:latin typeface="Apple Chancery"/>
                <a:cs typeface="Apple Chancery"/>
              </a:rPr>
              <a:t>incorporated</a:t>
            </a:r>
            <a:r>
              <a:rPr lang="es-ES" sz="3000" dirty="0">
                <a:latin typeface="Apple Chancery"/>
                <a:cs typeface="Apple Chancery"/>
              </a:rPr>
              <a:t> </a:t>
            </a:r>
            <a:r>
              <a:rPr lang="es-ES" sz="3000" dirty="0" err="1">
                <a:latin typeface="Apple Chancery"/>
                <a:cs typeface="Apple Chancery"/>
              </a:rPr>
              <a:t>into</a:t>
            </a:r>
            <a:r>
              <a:rPr lang="es-ES" sz="3000" dirty="0">
                <a:latin typeface="Apple Chancery"/>
                <a:cs typeface="Apple Chancery"/>
              </a:rPr>
              <a:t> </a:t>
            </a:r>
            <a:r>
              <a:rPr lang="es-ES" sz="3000" dirty="0" err="1">
                <a:latin typeface="Apple Chancery"/>
                <a:cs typeface="Apple Chancery"/>
              </a:rPr>
              <a:t>the</a:t>
            </a:r>
            <a:r>
              <a:rPr lang="es-ES" sz="3000" dirty="0">
                <a:latin typeface="Apple Chancery"/>
                <a:cs typeface="Apple Chancery"/>
              </a:rPr>
              <a:t> Cuban </a:t>
            </a:r>
            <a:r>
              <a:rPr lang="es-ES" sz="3000" dirty="0" err="1">
                <a:latin typeface="Apple Chancery"/>
                <a:cs typeface="Apple Chancery"/>
              </a:rPr>
              <a:t>artistic</a:t>
            </a:r>
            <a:r>
              <a:rPr lang="es-ES" sz="3000" dirty="0">
                <a:latin typeface="Apple Chancery"/>
                <a:cs typeface="Apple Chancery"/>
              </a:rPr>
              <a:t> </a:t>
            </a:r>
            <a:r>
              <a:rPr lang="es-ES" sz="3000" dirty="0" err="1">
                <a:latin typeface="Apple Chancery"/>
                <a:cs typeface="Apple Chancery"/>
              </a:rPr>
              <a:t>production</a:t>
            </a:r>
            <a:r>
              <a:rPr lang="es-ES" sz="3000" dirty="0">
                <a:latin typeface="Apple Chancery"/>
                <a:cs typeface="Apple Chancery"/>
              </a:rPr>
              <a:t>. </a:t>
            </a:r>
            <a:endParaRPr lang="en-US" sz="3000" dirty="0">
              <a:latin typeface="Apple Chancery"/>
              <a:cs typeface="Apple Chancery"/>
            </a:endParaRPr>
          </a:p>
        </p:txBody>
      </p:sp>
    </p:spTree>
    <p:extLst>
      <p:ext uri="{BB962C8B-B14F-4D97-AF65-F5344CB8AC3E}">
        <p14:creationId xmlns:p14="http://schemas.microsoft.com/office/powerpoint/2010/main" val="277426379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352777"/>
            <a:ext cx="8396110" cy="6138333"/>
          </a:xfrm>
        </p:spPr>
        <p:txBody>
          <a:bodyPr>
            <a:noAutofit/>
          </a:bodyPr>
          <a:lstStyle/>
          <a:p>
            <a:pPr marL="0" indent="0">
              <a:buNone/>
            </a:pPr>
            <a:r>
              <a:rPr lang="es-ES" sz="2500" dirty="0" err="1">
                <a:latin typeface="Apple Chancery"/>
                <a:cs typeface="Apple Chancery"/>
              </a:rPr>
              <a:t>T</a:t>
            </a:r>
            <a:r>
              <a:rPr lang="es-ES" sz="2500" dirty="0" err="1" smtClean="0">
                <a:latin typeface="Apple Chancery"/>
                <a:cs typeface="Apple Chancery"/>
              </a:rPr>
              <a:t>he</a:t>
            </a:r>
            <a:r>
              <a:rPr lang="es-ES" sz="2500" dirty="0" smtClean="0">
                <a:latin typeface="Apple Chancery"/>
                <a:cs typeface="Apple Chancery"/>
              </a:rPr>
              <a:t> </a:t>
            </a:r>
            <a:r>
              <a:rPr lang="es-ES" sz="2500" dirty="0">
                <a:latin typeface="Apple Chancery"/>
                <a:cs typeface="Apple Chancery"/>
              </a:rPr>
              <a:t>Soviet </a:t>
            </a:r>
            <a:r>
              <a:rPr lang="es-ES" sz="2500" dirty="0" err="1">
                <a:latin typeface="Apple Chancery"/>
                <a:cs typeface="Apple Chancery"/>
              </a:rPr>
              <a:t>appliances</a:t>
            </a:r>
            <a:r>
              <a:rPr lang="es-ES" sz="2500" dirty="0">
                <a:latin typeface="Apple Chancery"/>
                <a:cs typeface="Apple Chancery"/>
              </a:rPr>
              <a:t> </a:t>
            </a:r>
            <a:r>
              <a:rPr lang="es-ES" sz="2500" dirty="0" err="1">
                <a:latin typeface="Apple Chancery"/>
                <a:cs typeface="Apple Chancery"/>
              </a:rPr>
              <a:t>that</a:t>
            </a:r>
            <a:r>
              <a:rPr lang="es-ES" sz="2500" dirty="0">
                <a:latin typeface="Apple Chancery"/>
                <a:cs typeface="Apple Chancery"/>
              </a:rPr>
              <a:t> </a:t>
            </a:r>
            <a:r>
              <a:rPr lang="es-ES" sz="2500" dirty="0" err="1">
                <a:latin typeface="Apple Chancery"/>
                <a:cs typeface="Apple Chancery"/>
              </a:rPr>
              <a:t>have</a:t>
            </a:r>
            <a:r>
              <a:rPr lang="es-ES" sz="2500" dirty="0">
                <a:latin typeface="Apple Chancery"/>
                <a:cs typeface="Apple Chancery"/>
              </a:rPr>
              <a:t> </a:t>
            </a:r>
            <a:r>
              <a:rPr lang="es-ES" sz="2500" dirty="0" err="1">
                <a:latin typeface="Apple Chancery"/>
                <a:cs typeface="Apple Chancery"/>
              </a:rPr>
              <a:t>survived</a:t>
            </a:r>
            <a:r>
              <a:rPr lang="es-ES" sz="2500" dirty="0">
                <a:latin typeface="Apple Chancery"/>
                <a:cs typeface="Apple Chancery"/>
              </a:rPr>
              <a:t> more </a:t>
            </a:r>
            <a:r>
              <a:rPr lang="es-ES" sz="2500" dirty="0" err="1">
                <a:latin typeface="Apple Chancery"/>
                <a:cs typeface="Apple Chancery"/>
              </a:rPr>
              <a:t>than</a:t>
            </a:r>
            <a:r>
              <a:rPr lang="es-ES" sz="2500" dirty="0">
                <a:latin typeface="Apple Chancery"/>
                <a:cs typeface="Apple Chancery"/>
              </a:rPr>
              <a:t> 20 </a:t>
            </a:r>
            <a:r>
              <a:rPr lang="es-ES" sz="2500" dirty="0" err="1">
                <a:latin typeface="Apple Chancery"/>
                <a:cs typeface="Apple Chancery"/>
              </a:rPr>
              <a:t>years</a:t>
            </a:r>
            <a:r>
              <a:rPr lang="es-ES" sz="2500" dirty="0">
                <a:latin typeface="Apple Chancery"/>
                <a:cs typeface="Apple Chancery"/>
              </a:rPr>
              <a:t> </a:t>
            </a:r>
            <a:r>
              <a:rPr lang="es-ES" sz="2500" dirty="0" err="1">
                <a:latin typeface="Apple Chancery"/>
                <a:cs typeface="Apple Chancery"/>
              </a:rPr>
              <a:t>after</a:t>
            </a:r>
            <a:r>
              <a:rPr lang="es-ES" sz="2500" dirty="0">
                <a:latin typeface="Apple Chancery"/>
                <a:cs typeface="Apple Chancery"/>
              </a:rPr>
              <a:t> </a:t>
            </a:r>
            <a:r>
              <a:rPr lang="es-ES" sz="2500" dirty="0" err="1">
                <a:latin typeface="Apple Chancery"/>
                <a:cs typeface="Apple Chancery"/>
              </a:rPr>
              <a:t>the</a:t>
            </a:r>
            <a:r>
              <a:rPr lang="es-ES" sz="2500" dirty="0">
                <a:latin typeface="Apple Chancery"/>
                <a:cs typeface="Apple Chancery"/>
              </a:rPr>
              <a:t> </a:t>
            </a:r>
            <a:r>
              <a:rPr lang="es-ES" sz="2500" dirty="0" err="1">
                <a:latin typeface="Apple Chancery"/>
                <a:cs typeface="Apple Chancery"/>
              </a:rPr>
              <a:t>end</a:t>
            </a:r>
            <a:r>
              <a:rPr lang="es-ES" sz="2500" dirty="0">
                <a:latin typeface="Apple Chancery"/>
                <a:cs typeface="Apple Chancery"/>
              </a:rPr>
              <a:t> of </a:t>
            </a:r>
            <a:r>
              <a:rPr lang="es-ES" sz="2500" dirty="0" err="1">
                <a:latin typeface="Apple Chancery"/>
                <a:cs typeface="Apple Chancery"/>
              </a:rPr>
              <a:t>the</a:t>
            </a:r>
            <a:r>
              <a:rPr lang="es-ES" sz="2500" dirty="0">
                <a:latin typeface="Apple Chancery"/>
                <a:cs typeface="Apple Chancery"/>
              </a:rPr>
              <a:t> Soviet </a:t>
            </a:r>
            <a:r>
              <a:rPr lang="es-ES" sz="2500" dirty="0" err="1">
                <a:latin typeface="Apple Chancery"/>
                <a:cs typeface="Apple Chancery"/>
              </a:rPr>
              <a:t>Union</a:t>
            </a:r>
            <a:r>
              <a:rPr lang="es-ES" sz="2500" dirty="0">
                <a:latin typeface="Apple Chancery"/>
                <a:cs typeface="Apple Chancery"/>
              </a:rPr>
              <a:t> </a:t>
            </a:r>
            <a:r>
              <a:rPr lang="es-ES" sz="2500" dirty="0" err="1">
                <a:latin typeface="Apple Chancery"/>
                <a:cs typeface="Apple Chancery"/>
              </a:rPr>
              <a:t>provide</a:t>
            </a:r>
            <a:r>
              <a:rPr lang="es-ES" sz="2500" dirty="0">
                <a:latin typeface="Apple Chancery"/>
                <a:cs typeface="Apple Chancery"/>
              </a:rPr>
              <a:t> a social </a:t>
            </a:r>
            <a:r>
              <a:rPr lang="es-ES" sz="2500" dirty="0" err="1">
                <a:latin typeface="Apple Chancery"/>
                <a:cs typeface="Apple Chancery"/>
              </a:rPr>
              <a:t>stratification</a:t>
            </a:r>
            <a:r>
              <a:rPr lang="es-ES" sz="2500" dirty="0">
                <a:latin typeface="Apple Chancery"/>
                <a:cs typeface="Apple Chancery"/>
              </a:rPr>
              <a:t> </a:t>
            </a:r>
            <a:r>
              <a:rPr lang="es-ES" sz="2500" dirty="0" err="1">
                <a:latin typeface="Apple Chancery"/>
                <a:cs typeface="Apple Chancery"/>
              </a:rPr>
              <a:t>that</a:t>
            </a:r>
            <a:r>
              <a:rPr lang="es-ES" sz="2500" dirty="0">
                <a:latin typeface="Apple Chancery"/>
                <a:cs typeface="Apple Chancery"/>
              </a:rPr>
              <a:t> shows </a:t>
            </a:r>
            <a:r>
              <a:rPr lang="es-ES" sz="2500" dirty="0" err="1">
                <a:latin typeface="Apple Chancery"/>
                <a:cs typeface="Apple Chancery"/>
              </a:rPr>
              <a:t>who</a:t>
            </a:r>
            <a:r>
              <a:rPr lang="es-ES" sz="2500" dirty="0">
                <a:latin typeface="Apple Chancery"/>
                <a:cs typeface="Apple Chancery"/>
              </a:rPr>
              <a:t> </a:t>
            </a:r>
            <a:r>
              <a:rPr lang="es-ES" sz="2500" dirty="0" err="1">
                <a:latin typeface="Apple Chancery"/>
                <a:cs typeface="Apple Chancery"/>
              </a:rPr>
              <a:t>was</a:t>
            </a:r>
            <a:r>
              <a:rPr lang="es-ES" sz="2500" dirty="0">
                <a:latin typeface="Apple Chancery"/>
                <a:cs typeface="Apple Chancery"/>
              </a:rPr>
              <a:t> </a:t>
            </a:r>
            <a:r>
              <a:rPr lang="es-ES" sz="2500" dirty="0" err="1">
                <a:latin typeface="Apple Chancery"/>
                <a:cs typeface="Apple Chancery"/>
              </a:rPr>
              <a:t>left</a:t>
            </a:r>
            <a:r>
              <a:rPr lang="es-ES" sz="2500" dirty="0">
                <a:latin typeface="Apple Chancery"/>
                <a:cs typeface="Apple Chancery"/>
              </a:rPr>
              <a:t> </a:t>
            </a:r>
            <a:r>
              <a:rPr lang="es-ES" sz="2500" dirty="0" err="1">
                <a:latin typeface="Apple Chancery"/>
                <a:cs typeface="Apple Chancery"/>
              </a:rPr>
              <a:t>out</a:t>
            </a:r>
            <a:r>
              <a:rPr lang="es-ES" sz="2500" dirty="0">
                <a:latin typeface="Apple Chancery"/>
                <a:cs typeface="Apple Chancery"/>
              </a:rPr>
              <a:t> of </a:t>
            </a:r>
            <a:r>
              <a:rPr lang="es-ES" sz="2500" dirty="0" err="1">
                <a:latin typeface="Apple Chancery"/>
                <a:cs typeface="Apple Chancery"/>
              </a:rPr>
              <a:t>the</a:t>
            </a:r>
            <a:r>
              <a:rPr lang="es-ES" sz="2500" dirty="0">
                <a:latin typeface="Apple Chancery"/>
                <a:cs typeface="Apple Chancery"/>
              </a:rPr>
              <a:t> new </a:t>
            </a:r>
            <a:r>
              <a:rPr lang="es-ES" sz="2500" dirty="0" err="1">
                <a:latin typeface="Apple Chancery"/>
                <a:cs typeface="Apple Chancery"/>
              </a:rPr>
              <a:t>market</a:t>
            </a:r>
            <a:r>
              <a:rPr lang="es-ES" sz="2500" dirty="0">
                <a:latin typeface="Apple Chancery"/>
                <a:cs typeface="Apple Chancery"/>
              </a:rPr>
              <a:t> </a:t>
            </a:r>
            <a:r>
              <a:rPr lang="es-ES" sz="2500" dirty="0" err="1">
                <a:latin typeface="Apple Chancery"/>
                <a:cs typeface="Apple Chancery"/>
              </a:rPr>
              <a:t>relations</a:t>
            </a:r>
            <a:r>
              <a:rPr lang="es-ES" sz="2500" dirty="0">
                <a:latin typeface="Apple Chancery"/>
                <a:cs typeface="Apple Chancery"/>
              </a:rPr>
              <a:t> in post–</a:t>
            </a:r>
            <a:r>
              <a:rPr lang="es-ES" sz="2500" dirty="0" err="1">
                <a:latin typeface="Apple Chancery"/>
                <a:cs typeface="Apple Chancery"/>
              </a:rPr>
              <a:t>socialist</a:t>
            </a:r>
            <a:r>
              <a:rPr lang="es-ES" sz="2500" dirty="0">
                <a:latin typeface="Apple Chancery"/>
                <a:cs typeface="Apple Chancery"/>
              </a:rPr>
              <a:t> Cuba and </a:t>
            </a:r>
            <a:r>
              <a:rPr lang="es-ES" sz="2500" dirty="0" err="1">
                <a:latin typeface="Apple Chancery"/>
                <a:cs typeface="Apple Chancery"/>
              </a:rPr>
              <a:t>who</a:t>
            </a:r>
            <a:r>
              <a:rPr lang="es-ES" sz="2500" dirty="0">
                <a:latin typeface="Apple Chancery"/>
                <a:cs typeface="Apple Chancery"/>
              </a:rPr>
              <a:t> </a:t>
            </a:r>
            <a:r>
              <a:rPr lang="es-ES" sz="2500" dirty="0" err="1">
                <a:latin typeface="Apple Chancery"/>
                <a:cs typeface="Apple Chancery"/>
              </a:rPr>
              <a:t>was</a:t>
            </a:r>
            <a:r>
              <a:rPr lang="es-ES" sz="2500" dirty="0">
                <a:latin typeface="Apple Chancery"/>
                <a:cs typeface="Apple Chancery"/>
              </a:rPr>
              <a:t> </a:t>
            </a:r>
            <a:r>
              <a:rPr lang="es-ES" sz="2500" dirty="0" err="1">
                <a:latin typeface="Apple Chancery"/>
                <a:cs typeface="Apple Chancery"/>
              </a:rPr>
              <a:t>unable</a:t>
            </a:r>
            <a:r>
              <a:rPr lang="es-ES" sz="2500" dirty="0">
                <a:latin typeface="Apple Chancery"/>
                <a:cs typeface="Apple Chancery"/>
              </a:rPr>
              <a:t> </a:t>
            </a:r>
            <a:r>
              <a:rPr lang="es-ES" sz="2500" dirty="0" err="1">
                <a:latin typeface="Apple Chancery"/>
                <a:cs typeface="Apple Chancery"/>
              </a:rPr>
              <a:t>to</a:t>
            </a:r>
            <a:r>
              <a:rPr lang="es-ES" sz="2500" dirty="0">
                <a:latin typeface="Apple Chancery"/>
                <a:cs typeface="Apple Chancery"/>
              </a:rPr>
              <a:t> </a:t>
            </a:r>
            <a:r>
              <a:rPr lang="es-ES" sz="2500" dirty="0" err="1">
                <a:latin typeface="Apple Chancery"/>
                <a:cs typeface="Apple Chancery"/>
              </a:rPr>
              <a:t>insert</a:t>
            </a:r>
            <a:r>
              <a:rPr lang="es-ES" sz="2500" dirty="0">
                <a:latin typeface="Apple Chancery"/>
                <a:cs typeface="Apple Chancery"/>
              </a:rPr>
              <a:t> </a:t>
            </a:r>
            <a:r>
              <a:rPr lang="es-ES" sz="2500" dirty="0" err="1">
                <a:latin typeface="Apple Chancery"/>
                <a:cs typeface="Apple Chancery"/>
              </a:rPr>
              <a:t>himself</a:t>
            </a:r>
            <a:r>
              <a:rPr lang="es-ES" sz="2500" dirty="0">
                <a:latin typeface="Apple Chancery"/>
                <a:cs typeface="Apple Chancery"/>
              </a:rPr>
              <a:t> in </a:t>
            </a:r>
            <a:r>
              <a:rPr lang="es-ES" sz="2500" dirty="0" err="1">
                <a:latin typeface="Apple Chancery"/>
                <a:cs typeface="Apple Chancery"/>
              </a:rPr>
              <a:t>this</a:t>
            </a:r>
            <a:r>
              <a:rPr lang="es-ES" sz="2500" dirty="0">
                <a:latin typeface="Apple Chancery"/>
                <a:cs typeface="Apple Chancery"/>
              </a:rPr>
              <a:t> new </a:t>
            </a:r>
            <a:r>
              <a:rPr lang="es-ES" sz="2500" dirty="0" err="1">
                <a:latin typeface="Apple Chancery"/>
                <a:cs typeface="Apple Chancery"/>
              </a:rPr>
              <a:t>dynamic</a:t>
            </a:r>
            <a:r>
              <a:rPr lang="es-ES" sz="2500" dirty="0">
                <a:latin typeface="Apple Chancery"/>
                <a:cs typeface="Apple Chancery"/>
              </a:rPr>
              <a:t>. At </a:t>
            </a:r>
            <a:r>
              <a:rPr lang="es-ES" sz="2500" dirty="0" err="1">
                <a:latin typeface="Apple Chancery"/>
                <a:cs typeface="Apple Chancery"/>
              </a:rPr>
              <a:t>the</a:t>
            </a:r>
            <a:r>
              <a:rPr lang="es-ES" sz="2500" dirty="0">
                <a:latin typeface="Apple Chancery"/>
                <a:cs typeface="Apple Chancery"/>
              </a:rPr>
              <a:t> </a:t>
            </a:r>
            <a:r>
              <a:rPr lang="es-ES" sz="2500" dirty="0" err="1">
                <a:latin typeface="Apple Chancery"/>
                <a:cs typeface="Apple Chancery"/>
              </a:rPr>
              <a:t>same</a:t>
            </a:r>
            <a:r>
              <a:rPr lang="es-ES" sz="2500" dirty="0">
                <a:latin typeface="Apple Chancery"/>
                <a:cs typeface="Apple Chancery"/>
              </a:rPr>
              <a:t> time, </a:t>
            </a:r>
            <a:r>
              <a:rPr lang="es-ES" sz="2500" dirty="0" err="1">
                <a:latin typeface="Apple Chancery"/>
                <a:cs typeface="Apple Chancery"/>
              </a:rPr>
              <a:t>these</a:t>
            </a:r>
            <a:r>
              <a:rPr lang="es-ES" sz="2500" dirty="0">
                <a:latin typeface="Apple Chancery"/>
                <a:cs typeface="Apple Chancery"/>
              </a:rPr>
              <a:t> </a:t>
            </a:r>
            <a:r>
              <a:rPr lang="es-ES" sz="2500" dirty="0" err="1">
                <a:latin typeface="Apple Chancery"/>
                <a:cs typeface="Apple Chancery"/>
              </a:rPr>
              <a:t>objects</a:t>
            </a:r>
            <a:r>
              <a:rPr lang="es-ES" sz="2500" dirty="0">
                <a:latin typeface="Apple Chancery"/>
                <a:cs typeface="Apple Chancery"/>
              </a:rPr>
              <a:t> </a:t>
            </a:r>
            <a:r>
              <a:rPr lang="es-ES" sz="2500" dirty="0" err="1">
                <a:latin typeface="Apple Chancery"/>
                <a:cs typeface="Apple Chancery"/>
              </a:rPr>
              <a:t>provide</a:t>
            </a:r>
            <a:r>
              <a:rPr lang="es-ES" sz="2500" dirty="0">
                <a:latin typeface="Apple Chancery"/>
                <a:cs typeface="Apple Chancery"/>
              </a:rPr>
              <a:t> a </a:t>
            </a:r>
            <a:r>
              <a:rPr lang="es-ES" sz="2500" dirty="0" err="1">
                <a:latin typeface="Apple Chancery"/>
                <a:cs typeface="Apple Chancery"/>
              </a:rPr>
              <a:t>reading</a:t>
            </a:r>
            <a:r>
              <a:rPr lang="es-ES" sz="2500" dirty="0">
                <a:latin typeface="Apple Chancery"/>
                <a:cs typeface="Apple Chancery"/>
              </a:rPr>
              <a:t> of </a:t>
            </a:r>
            <a:r>
              <a:rPr lang="es-ES" sz="2500" dirty="0" err="1">
                <a:latin typeface="Apple Chancery"/>
                <a:cs typeface="Apple Chancery"/>
              </a:rPr>
              <a:t>an</a:t>
            </a:r>
            <a:r>
              <a:rPr lang="es-ES" sz="2500" dirty="0">
                <a:latin typeface="Apple Chancery"/>
                <a:cs typeface="Apple Chancery"/>
              </a:rPr>
              <a:t> </a:t>
            </a:r>
            <a:r>
              <a:rPr lang="es-ES" sz="2500" dirty="0" err="1">
                <a:latin typeface="Apple Chancery"/>
                <a:cs typeface="Apple Chancery"/>
              </a:rPr>
              <a:t>equalitarian</a:t>
            </a:r>
            <a:r>
              <a:rPr lang="es-ES" sz="2500" dirty="0">
                <a:latin typeface="Apple Chancery"/>
                <a:cs typeface="Apple Chancery"/>
              </a:rPr>
              <a:t> </a:t>
            </a:r>
            <a:r>
              <a:rPr lang="es-ES" sz="2500" dirty="0" err="1">
                <a:latin typeface="Apple Chancery"/>
                <a:cs typeface="Apple Chancery"/>
              </a:rPr>
              <a:t>society</a:t>
            </a:r>
            <a:r>
              <a:rPr lang="es-ES" sz="2500" dirty="0">
                <a:latin typeface="Apple Chancery"/>
                <a:cs typeface="Apple Chancery"/>
              </a:rPr>
              <a:t> </a:t>
            </a:r>
            <a:r>
              <a:rPr lang="es-ES" sz="2500" dirty="0" err="1">
                <a:latin typeface="Apple Chancery"/>
                <a:cs typeface="Apple Chancery"/>
              </a:rPr>
              <a:t>that</a:t>
            </a:r>
            <a:r>
              <a:rPr lang="es-ES" sz="2500" dirty="0">
                <a:latin typeface="Apple Chancery"/>
                <a:cs typeface="Apple Chancery"/>
              </a:rPr>
              <a:t> </a:t>
            </a:r>
            <a:r>
              <a:rPr lang="es-ES" sz="2500" dirty="0" err="1">
                <a:latin typeface="Apple Chancery"/>
                <a:cs typeface="Apple Chancery"/>
              </a:rPr>
              <a:t>does</a:t>
            </a:r>
            <a:r>
              <a:rPr lang="es-ES" sz="2500" dirty="0">
                <a:latin typeface="Apple Chancery"/>
                <a:cs typeface="Apple Chancery"/>
              </a:rPr>
              <a:t> </a:t>
            </a:r>
            <a:r>
              <a:rPr lang="es-ES" sz="2500" dirty="0" err="1">
                <a:latin typeface="Apple Chancery"/>
                <a:cs typeface="Apple Chancery"/>
              </a:rPr>
              <a:t>not</a:t>
            </a:r>
            <a:r>
              <a:rPr lang="es-ES" sz="2500" dirty="0">
                <a:latin typeface="Apple Chancery"/>
                <a:cs typeface="Apple Chancery"/>
              </a:rPr>
              <a:t> </a:t>
            </a:r>
            <a:r>
              <a:rPr lang="es-ES" sz="2500" dirty="0" err="1">
                <a:latin typeface="Apple Chancery"/>
                <a:cs typeface="Apple Chancery"/>
              </a:rPr>
              <a:t>exist</a:t>
            </a:r>
            <a:r>
              <a:rPr lang="es-ES" sz="2500" dirty="0">
                <a:latin typeface="Apple Chancery"/>
                <a:cs typeface="Apple Chancery"/>
              </a:rPr>
              <a:t> </a:t>
            </a:r>
            <a:r>
              <a:rPr lang="es-ES" sz="2500" dirty="0" err="1">
                <a:latin typeface="Apple Chancery"/>
                <a:cs typeface="Apple Chancery"/>
              </a:rPr>
              <a:t>anymore</a:t>
            </a:r>
            <a:r>
              <a:rPr lang="es-ES" sz="2500" dirty="0">
                <a:latin typeface="Apple Chancery"/>
                <a:cs typeface="Apple Chancery"/>
              </a:rPr>
              <a:t>. </a:t>
            </a:r>
            <a:r>
              <a:rPr lang="es-ES" sz="2500" dirty="0" smtClean="0">
                <a:latin typeface="Apple Chancery"/>
                <a:cs typeface="Apple Chancery"/>
              </a:rPr>
              <a:t>In </a:t>
            </a:r>
            <a:r>
              <a:rPr lang="es-ES" sz="2500" dirty="0" err="1" smtClean="0">
                <a:latin typeface="Apple Chancery"/>
                <a:cs typeface="Apple Chancery"/>
              </a:rPr>
              <a:t>the</a:t>
            </a:r>
            <a:r>
              <a:rPr lang="es-ES" sz="2500" dirty="0" smtClean="0">
                <a:latin typeface="Apple Chancery"/>
                <a:cs typeface="Apple Chancery"/>
              </a:rPr>
              <a:t> </a:t>
            </a:r>
            <a:r>
              <a:rPr lang="es-ES" sz="2500" dirty="0">
                <a:latin typeface="Apple Chancery"/>
                <a:cs typeface="Apple Chancery"/>
              </a:rPr>
              <a:t>70s and 80s, </a:t>
            </a:r>
            <a:r>
              <a:rPr lang="es-ES" sz="2500" dirty="0" err="1">
                <a:latin typeface="Apple Chancery"/>
                <a:cs typeface="Apple Chancery"/>
              </a:rPr>
              <a:t>mainly</a:t>
            </a:r>
            <a:r>
              <a:rPr lang="es-ES" sz="2500" dirty="0">
                <a:latin typeface="Apple Chancery"/>
                <a:cs typeface="Apple Chancery"/>
              </a:rPr>
              <a:t>, Cuban </a:t>
            </a:r>
            <a:r>
              <a:rPr lang="es-ES" sz="2500" dirty="0" err="1">
                <a:latin typeface="Apple Chancery"/>
                <a:cs typeface="Apple Chancery"/>
              </a:rPr>
              <a:t>homes</a:t>
            </a:r>
            <a:r>
              <a:rPr lang="es-ES" sz="2500" dirty="0">
                <a:latin typeface="Apple Chancery"/>
                <a:cs typeface="Apple Chancery"/>
              </a:rPr>
              <a:t> </a:t>
            </a:r>
            <a:r>
              <a:rPr lang="es-ES" sz="2500" dirty="0" err="1" smtClean="0">
                <a:latin typeface="Apple Chancery"/>
                <a:cs typeface="Apple Chancery"/>
              </a:rPr>
              <a:t>resembled</a:t>
            </a:r>
            <a:r>
              <a:rPr lang="es-ES" sz="2500" dirty="0" smtClean="0">
                <a:latin typeface="Apple Chancery"/>
                <a:cs typeface="Apple Chancery"/>
              </a:rPr>
              <a:t> </a:t>
            </a:r>
            <a:r>
              <a:rPr lang="es-ES" sz="2500" dirty="0" err="1">
                <a:latin typeface="Apple Chancery"/>
                <a:cs typeface="Apple Chancery"/>
              </a:rPr>
              <a:t>each</a:t>
            </a:r>
            <a:r>
              <a:rPr lang="es-ES" sz="2500" dirty="0">
                <a:latin typeface="Apple Chancery"/>
                <a:cs typeface="Apple Chancery"/>
              </a:rPr>
              <a:t> </a:t>
            </a:r>
            <a:r>
              <a:rPr lang="es-ES" sz="2500" dirty="0" err="1">
                <a:latin typeface="Apple Chancery"/>
                <a:cs typeface="Apple Chancery"/>
              </a:rPr>
              <a:t>other</a:t>
            </a:r>
            <a:r>
              <a:rPr lang="es-ES" sz="2500" dirty="0">
                <a:latin typeface="Apple Chancery"/>
                <a:cs typeface="Apple Chancery"/>
              </a:rPr>
              <a:t> </a:t>
            </a:r>
            <a:r>
              <a:rPr lang="es-ES" sz="2500" dirty="0" err="1">
                <a:latin typeface="Apple Chancery"/>
                <a:cs typeface="Apple Chancery"/>
              </a:rPr>
              <a:t>because</a:t>
            </a:r>
            <a:r>
              <a:rPr lang="es-ES" sz="2500" dirty="0">
                <a:latin typeface="Apple Chancery"/>
                <a:cs typeface="Apple Chancery"/>
              </a:rPr>
              <a:t> of </a:t>
            </a:r>
            <a:r>
              <a:rPr lang="es-ES" sz="2500" dirty="0" err="1">
                <a:latin typeface="Apple Chancery"/>
                <a:cs typeface="Apple Chancery"/>
              </a:rPr>
              <a:t>the</a:t>
            </a:r>
            <a:r>
              <a:rPr lang="es-ES" sz="2500" dirty="0">
                <a:latin typeface="Apple Chancery"/>
                <a:cs typeface="Apple Chancery"/>
              </a:rPr>
              <a:t> peculiar </a:t>
            </a:r>
            <a:r>
              <a:rPr lang="es-ES" sz="2500" dirty="0" err="1">
                <a:latin typeface="Apple Chancery"/>
                <a:cs typeface="Apple Chancery"/>
              </a:rPr>
              <a:t>market</a:t>
            </a:r>
            <a:r>
              <a:rPr lang="es-ES" sz="2500" dirty="0">
                <a:latin typeface="Apple Chancery"/>
                <a:cs typeface="Apple Chancery"/>
              </a:rPr>
              <a:t> </a:t>
            </a:r>
            <a:r>
              <a:rPr lang="es-ES" sz="2500" dirty="0" err="1">
                <a:latin typeface="Apple Chancery"/>
                <a:cs typeface="Apple Chancery"/>
              </a:rPr>
              <a:t>system</a:t>
            </a:r>
            <a:r>
              <a:rPr lang="es-ES" sz="2500" dirty="0">
                <a:latin typeface="Apple Chancery"/>
                <a:cs typeface="Apple Chancery"/>
              </a:rPr>
              <a:t> </a:t>
            </a:r>
            <a:r>
              <a:rPr lang="es-ES" sz="2500" dirty="0" err="1">
                <a:latin typeface="Apple Chancery"/>
                <a:cs typeface="Apple Chancery"/>
              </a:rPr>
              <a:t>where</a:t>
            </a:r>
            <a:r>
              <a:rPr lang="es-ES" sz="2500" dirty="0">
                <a:latin typeface="Apple Chancery"/>
                <a:cs typeface="Apple Chancery"/>
              </a:rPr>
              <a:t> </a:t>
            </a:r>
            <a:r>
              <a:rPr lang="es-ES" sz="2500" dirty="0" err="1">
                <a:latin typeface="Apple Chancery"/>
                <a:cs typeface="Apple Chancery"/>
              </a:rPr>
              <a:t>the</a:t>
            </a:r>
            <a:r>
              <a:rPr lang="es-ES" sz="2500" dirty="0">
                <a:latin typeface="Apple Chancery"/>
                <a:cs typeface="Apple Chancery"/>
              </a:rPr>
              <a:t> </a:t>
            </a:r>
            <a:r>
              <a:rPr lang="es-ES" sz="2500" dirty="0" err="1">
                <a:latin typeface="Apple Chancery"/>
                <a:cs typeface="Apple Chancery"/>
              </a:rPr>
              <a:t>appliances</a:t>
            </a:r>
            <a:r>
              <a:rPr lang="es-ES" sz="2500" dirty="0">
                <a:latin typeface="Apple Chancery"/>
                <a:cs typeface="Apple Chancery"/>
              </a:rPr>
              <a:t> and </a:t>
            </a:r>
            <a:r>
              <a:rPr lang="es-ES" sz="2500" dirty="0" err="1">
                <a:latin typeface="Apple Chancery"/>
                <a:cs typeface="Apple Chancery"/>
              </a:rPr>
              <a:t>almost</a:t>
            </a:r>
            <a:r>
              <a:rPr lang="es-ES" sz="2500" dirty="0">
                <a:latin typeface="Apple Chancery"/>
                <a:cs typeface="Apple Chancery"/>
              </a:rPr>
              <a:t> </a:t>
            </a:r>
            <a:r>
              <a:rPr lang="es-ES" sz="2500" dirty="0" err="1">
                <a:latin typeface="Apple Chancery"/>
                <a:cs typeface="Apple Chancery"/>
              </a:rPr>
              <a:t>every</a:t>
            </a:r>
            <a:r>
              <a:rPr lang="es-ES" sz="2500" dirty="0">
                <a:latin typeface="Apple Chancery"/>
                <a:cs typeface="Apple Chancery"/>
              </a:rPr>
              <a:t> single </a:t>
            </a:r>
            <a:r>
              <a:rPr lang="es-ES" sz="2500" dirty="0" err="1">
                <a:latin typeface="Apple Chancery"/>
                <a:cs typeface="Apple Chancery"/>
              </a:rPr>
              <a:t>object</a:t>
            </a:r>
            <a:r>
              <a:rPr lang="es-ES" sz="2500" dirty="0">
                <a:latin typeface="Apple Chancery"/>
                <a:cs typeface="Apple Chancery"/>
              </a:rPr>
              <a:t> in </a:t>
            </a:r>
            <a:r>
              <a:rPr lang="es-ES" sz="2500" dirty="0" err="1">
                <a:latin typeface="Apple Chancery"/>
                <a:cs typeface="Apple Chancery"/>
              </a:rPr>
              <a:t>the</a:t>
            </a:r>
            <a:r>
              <a:rPr lang="es-ES" sz="2500" dirty="0">
                <a:latin typeface="Apple Chancery"/>
                <a:cs typeface="Apple Chancery"/>
              </a:rPr>
              <a:t> </a:t>
            </a:r>
            <a:r>
              <a:rPr lang="es-ES" sz="2500" dirty="0" err="1">
                <a:latin typeface="Apple Chancery"/>
                <a:cs typeface="Apple Chancery"/>
              </a:rPr>
              <a:t>house</a:t>
            </a:r>
            <a:r>
              <a:rPr lang="es-ES" sz="2500" dirty="0">
                <a:latin typeface="Apple Chancery"/>
                <a:cs typeface="Apple Chancery"/>
              </a:rPr>
              <a:t> </a:t>
            </a:r>
            <a:r>
              <a:rPr lang="es-ES" sz="2500" dirty="0" err="1">
                <a:latin typeface="Apple Chancery"/>
                <a:cs typeface="Apple Chancery"/>
              </a:rPr>
              <a:t>were</a:t>
            </a:r>
            <a:r>
              <a:rPr lang="es-ES" sz="2500" dirty="0">
                <a:latin typeface="Apple Chancery"/>
                <a:cs typeface="Apple Chancery"/>
              </a:rPr>
              <a:t> </a:t>
            </a:r>
            <a:r>
              <a:rPr lang="es-ES" sz="2500" dirty="0" err="1">
                <a:latin typeface="Apple Chancery"/>
                <a:cs typeface="Apple Chancery"/>
              </a:rPr>
              <a:t>to</a:t>
            </a:r>
            <a:r>
              <a:rPr lang="es-ES" sz="2500" dirty="0">
                <a:latin typeface="Apple Chancery"/>
                <a:cs typeface="Apple Chancery"/>
              </a:rPr>
              <a:t> be </a:t>
            </a:r>
            <a:r>
              <a:rPr lang="es-ES" sz="2500" dirty="0" err="1">
                <a:latin typeface="Apple Chancery"/>
                <a:cs typeface="Apple Chancery"/>
              </a:rPr>
              <a:t>assigned</a:t>
            </a:r>
            <a:r>
              <a:rPr lang="es-ES" sz="2500" dirty="0">
                <a:latin typeface="Apple Chancery"/>
                <a:cs typeface="Apple Chancery"/>
              </a:rPr>
              <a:t> </a:t>
            </a:r>
            <a:r>
              <a:rPr lang="es-ES" sz="2500" dirty="0" err="1">
                <a:latin typeface="Apple Chancery"/>
                <a:cs typeface="Apple Chancery"/>
              </a:rPr>
              <a:t>based</a:t>
            </a:r>
            <a:r>
              <a:rPr lang="es-ES" sz="2500" dirty="0">
                <a:latin typeface="Apple Chancery"/>
                <a:cs typeface="Apple Chancery"/>
              </a:rPr>
              <a:t> </a:t>
            </a:r>
            <a:r>
              <a:rPr lang="es-ES" sz="2500" dirty="0" err="1">
                <a:latin typeface="Apple Chancery"/>
                <a:cs typeface="Apple Chancery"/>
              </a:rPr>
              <a:t>on</a:t>
            </a:r>
            <a:r>
              <a:rPr lang="es-ES" sz="2500" dirty="0">
                <a:latin typeface="Apple Chancery"/>
                <a:cs typeface="Apple Chancery"/>
              </a:rPr>
              <a:t> </a:t>
            </a:r>
            <a:r>
              <a:rPr lang="es-ES" sz="2500" dirty="0" err="1">
                <a:latin typeface="Apple Chancery"/>
                <a:cs typeface="Apple Chancery"/>
              </a:rPr>
              <a:t>working</a:t>
            </a:r>
            <a:r>
              <a:rPr lang="es-ES" sz="2500" dirty="0">
                <a:latin typeface="Apple Chancery"/>
                <a:cs typeface="Apple Chancery"/>
              </a:rPr>
              <a:t> </a:t>
            </a:r>
            <a:r>
              <a:rPr lang="es-ES" sz="2500" dirty="0" err="1">
                <a:latin typeface="Apple Chancery"/>
                <a:cs typeface="Apple Chancery"/>
              </a:rPr>
              <a:t>or</a:t>
            </a:r>
            <a:r>
              <a:rPr lang="es-ES" sz="2500" dirty="0">
                <a:latin typeface="Apple Chancery"/>
                <a:cs typeface="Apple Chancery"/>
              </a:rPr>
              <a:t> </a:t>
            </a:r>
            <a:r>
              <a:rPr lang="es-ES" sz="2500" dirty="0" err="1">
                <a:latin typeface="Apple Chancery"/>
                <a:cs typeface="Apple Chancery"/>
              </a:rPr>
              <a:t>political</a:t>
            </a:r>
            <a:r>
              <a:rPr lang="es-ES" sz="2500" dirty="0">
                <a:latin typeface="Apple Chancery"/>
                <a:cs typeface="Apple Chancery"/>
              </a:rPr>
              <a:t> </a:t>
            </a:r>
            <a:r>
              <a:rPr lang="es-ES" sz="2500" dirty="0" err="1">
                <a:latin typeface="Apple Chancery"/>
                <a:cs typeface="Apple Chancery"/>
              </a:rPr>
              <a:t>merits</a:t>
            </a:r>
            <a:r>
              <a:rPr lang="es-ES" sz="2500" dirty="0">
                <a:latin typeface="Apple Chancery"/>
                <a:cs typeface="Apple Chancery"/>
              </a:rPr>
              <a:t>. </a:t>
            </a:r>
            <a:r>
              <a:rPr lang="es-ES" sz="2500" dirty="0" err="1">
                <a:latin typeface="Apple Chancery"/>
                <a:cs typeface="Apple Chancery"/>
              </a:rPr>
              <a:t>This</a:t>
            </a:r>
            <a:r>
              <a:rPr lang="es-ES" sz="2500" dirty="0">
                <a:latin typeface="Apple Chancery"/>
                <a:cs typeface="Apple Chancery"/>
              </a:rPr>
              <a:t> </a:t>
            </a:r>
            <a:r>
              <a:rPr lang="es-ES" sz="2500" dirty="0" err="1">
                <a:latin typeface="Apple Chancery"/>
                <a:cs typeface="Apple Chancery"/>
              </a:rPr>
              <a:t>resemblance</a:t>
            </a:r>
            <a:r>
              <a:rPr lang="es-ES" sz="2500" dirty="0">
                <a:latin typeface="Apple Chancery"/>
                <a:cs typeface="Apple Chancery"/>
              </a:rPr>
              <a:t> </a:t>
            </a:r>
            <a:r>
              <a:rPr lang="es-ES" sz="2500" dirty="0" err="1">
                <a:latin typeface="Apple Chancery"/>
                <a:cs typeface="Apple Chancery"/>
              </a:rPr>
              <a:t>provided</a:t>
            </a:r>
            <a:r>
              <a:rPr lang="es-ES" sz="2500" dirty="0">
                <a:latin typeface="Apple Chancery"/>
                <a:cs typeface="Apple Chancery"/>
              </a:rPr>
              <a:t> a </a:t>
            </a:r>
            <a:r>
              <a:rPr lang="es-ES" sz="2500" dirty="0" err="1">
                <a:latin typeface="Apple Chancery"/>
                <a:cs typeface="Apple Chancery"/>
              </a:rPr>
              <a:t>reading</a:t>
            </a:r>
            <a:r>
              <a:rPr lang="es-ES" sz="2500" dirty="0">
                <a:latin typeface="Apple Chancery"/>
                <a:cs typeface="Apple Chancery"/>
              </a:rPr>
              <a:t> of </a:t>
            </a:r>
            <a:r>
              <a:rPr lang="es-ES" sz="2500" dirty="0" err="1">
                <a:latin typeface="Apple Chancery"/>
                <a:cs typeface="Apple Chancery"/>
              </a:rPr>
              <a:t>the</a:t>
            </a:r>
            <a:r>
              <a:rPr lang="es-ES" sz="2500" dirty="0">
                <a:latin typeface="Apple Chancery"/>
                <a:cs typeface="Apple Chancery"/>
              </a:rPr>
              <a:t> Cuban </a:t>
            </a:r>
            <a:r>
              <a:rPr lang="es-ES" sz="2500" dirty="0" err="1">
                <a:latin typeface="Apple Chancery"/>
                <a:cs typeface="Apple Chancery"/>
              </a:rPr>
              <a:t>society</a:t>
            </a:r>
            <a:r>
              <a:rPr lang="es-ES" sz="2500" dirty="0">
                <a:latin typeface="Apple Chancery"/>
                <a:cs typeface="Apple Chancery"/>
              </a:rPr>
              <a:t> as a </a:t>
            </a:r>
            <a:r>
              <a:rPr lang="es-ES" sz="2500" dirty="0" err="1">
                <a:latin typeface="Apple Chancery"/>
                <a:cs typeface="Apple Chancery"/>
              </a:rPr>
              <a:t>homogenous</a:t>
            </a:r>
            <a:r>
              <a:rPr lang="es-ES" sz="2500" dirty="0">
                <a:latin typeface="Apple Chancery"/>
                <a:cs typeface="Apple Chancery"/>
              </a:rPr>
              <a:t> </a:t>
            </a:r>
            <a:r>
              <a:rPr lang="es-ES" sz="2500" dirty="0" err="1">
                <a:latin typeface="Apple Chancery"/>
                <a:cs typeface="Apple Chancery"/>
              </a:rPr>
              <a:t>one</a:t>
            </a:r>
            <a:r>
              <a:rPr lang="es-ES" sz="2500" dirty="0">
                <a:latin typeface="Apple Chancery"/>
                <a:cs typeface="Apple Chancery"/>
              </a:rPr>
              <a:t>, and at </a:t>
            </a:r>
            <a:r>
              <a:rPr lang="es-ES" sz="2500" dirty="0" err="1">
                <a:latin typeface="Apple Chancery"/>
                <a:cs typeface="Apple Chancery"/>
              </a:rPr>
              <a:t>the</a:t>
            </a:r>
            <a:r>
              <a:rPr lang="es-ES" sz="2500" dirty="0">
                <a:latin typeface="Apple Chancery"/>
                <a:cs typeface="Apple Chancery"/>
              </a:rPr>
              <a:t> </a:t>
            </a:r>
            <a:r>
              <a:rPr lang="es-ES" sz="2500" dirty="0" err="1">
                <a:latin typeface="Apple Chancery"/>
                <a:cs typeface="Apple Chancery"/>
              </a:rPr>
              <a:t>same</a:t>
            </a:r>
            <a:r>
              <a:rPr lang="es-ES" sz="2500" dirty="0">
                <a:latin typeface="Apple Chancery"/>
                <a:cs typeface="Apple Chancery"/>
              </a:rPr>
              <a:t> time </a:t>
            </a:r>
            <a:r>
              <a:rPr lang="es-ES" sz="2500" dirty="0" err="1">
                <a:latin typeface="Apple Chancery"/>
                <a:cs typeface="Apple Chancery"/>
              </a:rPr>
              <a:t>offered</a:t>
            </a:r>
            <a:r>
              <a:rPr lang="es-ES" sz="2500" dirty="0">
                <a:latin typeface="Apple Chancery"/>
                <a:cs typeface="Apple Chancery"/>
              </a:rPr>
              <a:t> a </a:t>
            </a:r>
            <a:r>
              <a:rPr lang="es-ES" sz="2500" dirty="0" err="1">
                <a:latin typeface="Apple Chancery"/>
                <a:cs typeface="Apple Chancery"/>
              </a:rPr>
              <a:t>sense</a:t>
            </a:r>
            <a:r>
              <a:rPr lang="es-ES" sz="2500" dirty="0">
                <a:latin typeface="Apple Chancery"/>
                <a:cs typeface="Apple Chancery"/>
              </a:rPr>
              <a:t> of </a:t>
            </a:r>
            <a:r>
              <a:rPr lang="es-ES" sz="2500" dirty="0" err="1">
                <a:latin typeface="Apple Chancery"/>
                <a:cs typeface="Apple Chancery"/>
              </a:rPr>
              <a:t>stability</a:t>
            </a:r>
            <a:r>
              <a:rPr lang="es-ES" sz="2500" dirty="0">
                <a:latin typeface="Apple Chancery"/>
                <a:cs typeface="Apple Chancery"/>
              </a:rPr>
              <a:t> and </a:t>
            </a:r>
            <a:r>
              <a:rPr lang="es-ES" sz="2500" dirty="0" err="1">
                <a:latin typeface="Apple Chancery"/>
                <a:cs typeface="Apple Chancery"/>
              </a:rPr>
              <a:t>subjective</a:t>
            </a:r>
            <a:r>
              <a:rPr lang="es-ES" sz="2500" dirty="0">
                <a:latin typeface="Apple Chancery"/>
                <a:cs typeface="Apple Chancery"/>
              </a:rPr>
              <a:t> </a:t>
            </a:r>
            <a:r>
              <a:rPr lang="es-ES" sz="2500" dirty="0" err="1">
                <a:latin typeface="Apple Chancery"/>
                <a:cs typeface="Apple Chancery"/>
              </a:rPr>
              <a:t>belonging</a:t>
            </a:r>
            <a:r>
              <a:rPr lang="es-ES" sz="2500" dirty="0">
                <a:latin typeface="Apple Chancery"/>
                <a:cs typeface="Apple Chancery"/>
              </a:rPr>
              <a:t> </a:t>
            </a:r>
            <a:r>
              <a:rPr lang="es-ES" sz="2500" dirty="0" err="1">
                <a:latin typeface="Apple Chancery"/>
                <a:cs typeface="Apple Chancery"/>
              </a:rPr>
              <a:t>among</a:t>
            </a:r>
            <a:r>
              <a:rPr lang="es-ES" sz="2500" dirty="0">
                <a:latin typeface="Apple Chancery"/>
                <a:cs typeface="Apple Chancery"/>
              </a:rPr>
              <a:t> </a:t>
            </a:r>
            <a:r>
              <a:rPr lang="es-ES" sz="2500" dirty="0" err="1">
                <a:latin typeface="Apple Chancery"/>
                <a:cs typeface="Apple Chancery"/>
              </a:rPr>
              <a:t>citizens</a:t>
            </a:r>
            <a:r>
              <a:rPr lang="es-ES" sz="2500" dirty="0">
                <a:latin typeface="Apple Chancery"/>
                <a:cs typeface="Apple Chancery"/>
              </a:rPr>
              <a:t>. </a:t>
            </a:r>
            <a:r>
              <a:rPr lang="es-ES" sz="2500" dirty="0" err="1">
                <a:latin typeface="Apple Chancery"/>
                <a:cs typeface="Apple Chancery"/>
              </a:rPr>
              <a:t>But</a:t>
            </a:r>
            <a:r>
              <a:rPr lang="es-ES" sz="2500" dirty="0">
                <a:latin typeface="Apple Chancery"/>
                <a:cs typeface="Apple Chancery"/>
              </a:rPr>
              <a:t> </a:t>
            </a:r>
            <a:r>
              <a:rPr lang="es-ES" sz="2500" dirty="0" err="1">
                <a:latin typeface="Apple Chancery"/>
                <a:cs typeface="Apple Chancery"/>
              </a:rPr>
              <a:t>this</a:t>
            </a:r>
            <a:r>
              <a:rPr lang="es-ES" sz="2500" dirty="0">
                <a:latin typeface="Apple Chancery"/>
                <a:cs typeface="Apple Chancery"/>
              </a:rPr>
              <a:t> </a:t>
            </a:r>
            <a:r>
              <a:rPr lang="es-ES" sz="2500" dirty="0" err="1">
                <a:latin typeface="Apple Chancery"/>
                <a:cs typeface="Apple Chancery"/>
              </a:rPr>
              <a:t>stability</a:t>
            </a:r>
            <a:r>
              <a:rPr lang="es-ES" sz="2500" dirty="0">
                <a:latin typeface="Apple Chancery"/>
                <a:cs typeface="Apple Chancery"/>
              </a:rPr>
              <a:t> and </a:t>
            </a:r>
            <a:r>
              <a:rPr lang="es-ES" sz="2500" dirty="0" err="1">
                <a:latin typeface="Apple Chancery"/>
                <a:cs typeface="Apple Chancery"/>
              </a:rPr>
              <a:t>homogeneity</a:t>
            </a:r>
            <a:r>
              <a:rPr lang="es-ES" sz="2500" dirty="0">
                <a:latin typeface="Apple Chancery"/>
                <a:cs typeface="Apple Chancery"/>
              </a:rPr>
              <a:t> </a:t>
            </a:r>
            <a:r>
              <a:rPr lang="es-ES" sz="2500" dirty="0" err="1">
                <a:latin typeface="Apple Chancery"/>
                <a:cs typeface="Apple Chancery"/>
              </a:rPr>
              <a:t>found</a:t>
            </a:r>
            <a:r>
              <a:rPr lang="es-ES" sz="2500" dirty="0">
                <a:latin typeface="Apple Chancery"/>
                <a:cs typeface="Apple Chancery"/>
              </a:rPr>
              <a:t> </a:t>
            </a:r>
            <a:r>
              <a:rPr lang="es-ES" sz="2500" dirty="0" err="1">
                <a:latin typeface="Apple Chancery"/>
                <a:cs typeface="Apple Chancery"/>
              </a:rPr>
              <a:t>its</a:t>
            </a:r>
            <a:r>
              <a:rPr lang="es-ES" sz="2500" dirty="0">
                <a:latin typeface="Apple Chancery"/>
                <a:cs typeface="Apple Chancery"/>
              </a:rPr>
              <a:t> </a:t>
            </a:r>
            <a:r>
              <a:rPr lang="es-ES" sz="2500" dirty="0" err="1">
                <a:latin typeface="Apple Chancery"/>
                <a:cs typeface="Apple Chancery"/>
              </a:rPr>
              <a:t>end</a:t>
            </a:r>
            <a:r>
              <a:rPr lang="es-ES" sz="2500" dirty="0">
                <a:latin typeface="Apple Chancery"/>
                <a:cs typeface="Apple Chancery"/>
              </a:rPr>
              <a:t> </a:t>
            </a:r>
            <a:r>
              <a:rPr lang="es-ES" sz="2500" dirty="0" err="1">
                <a:latin typeface="Apple Chancery"/>
                <a:cs typeface="Apple Chancery"/>
              </a:rPr>
              <a:t>after</a:t>
            </a:r>
            <a:r>
              <a:rPr lang="es-ES" sz="2500" dirty="0">
                <a:latin typeface="Apple Chancery"/>
                <a:cs typeface="Apple Chancery"/>
              </a:rPr>
              <a:t> </a:t>
            </a:r>
            <a:r>
              <a:rPr lang="es-ES" sz="2500" dirty="0" err="1">
                <a:latin typeface="Apple Chancery"/>
                <a:cs typeface="Apple Chancery"/>
              </a:rPr>
              <a:t>the</a:t>
            </a:r>
            <a:r>
              <a:rPr lang="es-ES" sz="2500" dirty="0">
                <a:latin typeface="Apple Chancery"/>
                <a:cs typeface="Apple Chancery"/>
              </a:rPr>
              <a:t> </a:t>
            </a:r>
            <a:r>
              <a:rPr lang="es-ES" sz="2500" dirty="0" err="1">
                <a:latin typeface="Apple Chancery"/>
                <a:cs typeface="Apple Chancery"/>
              </a:rPr>
              <a:t>collapse</a:t>
            </a:r>
            <a:r>
              <a:rPr lang="es-ES" sz="2500" dirty="0">
                <a:latin typeface="Apple Chancery"/>
                <a:cs typeface="Apple Chancery"/>
              </a:rPr>
              <a:t> of </a:t>
            </a:r>
            <a:r>
              <a:rPr lang="es-ES" sz="2500" dirty="0" err="1">
                <a:latin typeface="Apple Chancery"/>
                <a:cs typeface="Apple Chancery"/>
              </a:rPr>
              <a:t>the</a:t>
            </a:r>
            <a:r>
              <a:rPr lang="es-ES" sz="2500" dirty="0">
                <a:latin typeface="Apple Chancery"/>
                <a:cs typeface="Apple Chancery"/>
              </a:rPr>
              <a:t> Soviet </a:t>
            </a:r>
            <a:r>
              <a:rPr lang="es-ES" sz="2500" dirty="0" err="1">
                <a:latin typeface="Apple Chancery"/>
                <a:cs typeface="Apple Chancery"/>
              </a:rPr>
              <a:t>Union</a:t>
            </a:r>
            <a:r>
              <a:rPr lang="es-ES" sz="2500" dirty="0">
                <a:latin typeface="Apple Chancery"/>
                <a:cs typeface="Apple Chancery"/>
              </a:rPr>
              <a:t> and </a:t>
            </a:r>
            <a:r>
              <a:rPr lang="es-ES" sz="2500" dirty="0" err="1">
                <a:latin typeface="Apple Chancery"/>
                <a:cs typeface="Apple Chancery"/>
              </a:rPr>
              <a:t>the</a:t>
            </a:r>
            <a:r>
              <a:rPr lang="es-ES" sz="2500" dirty="0">
                <a:latin typeface="Apple Chancery"/>
                <a:cs typeface="Apple Chancery"/>
              </a:rPr>
              <a:t> </a:t>
            </a:r>
            <a:r>
              <a:rPr lang="es-ES" sz="2500" dirty="0" err="1">
                <a:latin typeface="Apple Chancery"/>
                <a:cs typeface="Apple Chancery"/>
              </a:rPr>
              <a:t>profound</a:t>
            </a:r>
            <a:r>
              <a:rPr lang="es-ES" sz="2500" dirty="0">
                <a:latin typeface="Apple Chancery"/>
                <a:cs typeface="Apple Chancery"/>
              </a:rPr>
              <a:t> </a:t>
            </a:r>
            <a:r>
              <a:rPr lang="es-ES" sz="2500" dirty="0" err="1">
                <a:latin typeface="Apple Chancery"/>
                <a:cs typeface="Apple Chancery"/>
              </a:rPr>
              <a:t>economic</a:t>
            </a:r>
            <a:r>
              <a:rPr lang="es-ES" sz="2500" dirty="0">
                <a:latin typeface="Apple Chancery"/>
                <a:cs typeface="Apple Chancery"/>
              </a:rPr>
              <a:t> crisis </a:t>
            </a:r>
            <a:r>
              <a:rPr lang="es-ES" sz="2500" dirty="0" err="1">
                <a:latin typeface="Apple Chancery"/>
                <a:cs typeface="Apple Chancery"/>
              </a:rPr>
              <a:t>that</a:t>
            </a:r>
            <a:r>
              <a:rPr lang="es-ES" sz="2500" dirty="0">
                <a:latin typeface="Apple Chancery"/>
                <a:cs typeface="Apple Chancery"/>
              </a:rPr>
              <a:t> has </a:t>
            </a:r>
            <a:r>
              <a:rPr lang="es-ES" sz="2500" dirty="0" err="1">
                <a:latin typeface="Apple Chancery"/>
                <a:cs typeface="Apple Chancery"/>
              </a:rPr>
              <a:t>been</a:t>
            </a:r>
            <a:r>
              <a:rPr lang="es-ES" sz="2500" dirty="0">
                <a:latin typeface="Apple Chancery"/>
                <a:cs typeface="Apple Chancery"/>
              </a:rPr>
              <a:t> </a:t>
            </a:r>
            <a:r>
              <a:rPr lang="es-ES" sz="2500" dirty="0" err="1">
                <a:latin typeface="Apple Chancery"/>
                <a:cs typeface="Apple Chancery"/>
              </a:rPr>
              <a:t>affecting</a:t>
            </a:r>
            <a:r>
              <a:rPr lang="es-ES" sz="2500" dirty="0">
                <a:latin typeface="Apple Chancery"/>
                <a:cs typeface="Apple Chancery"/>
              </a:rPr>
              <a:t> Cuban </a:t>
            </a:r>
            <a:r>
              <a:rPr lang="es-ES" sz="2500" dirty="0" err="1">
                <a:latin typeface="Apple Chancery"/>
                <a:cs typeface="Apple Chancery"/>
              </a:rPr>
              <a:t>daily</a:t>
            </a:r>
            <a:r>
              <a:rPr lang="es-ES" sz="2500" dirty="0">
                <a:latin typeface="Apple Chancery"/>
                <a:cs typeface="Apple Chancery"/>
              </a:rPr>
              <a:t> </a:t>
            </a:r>
            <a:r>
              <a:rPr lang="es-ES" sz="2500" dirty="0" err="1">
                <a:latin typeface="Apple Chancery"/>
                <a:cs typeface="Apple Chancery"/>
              </a:rPr>
              <a:t>life</a:t>
            </a:r>
            <a:r>
              <a:rPr lang="es-ES" sz="2500" dirty="0">
                <a:latin typeface="Apple Chancery"/>
                <a:cs typeface="Apple Chancery"/>
              </a:rPr>
              <a:t> </a:t>
            </a:r>
            <a:r>
              <a:rPr lang="es-ES" sz="2500" dirty="0" err="1">
                <a:latin typeface="Apple Chancery"/>
                <a:cs typeface="Apple Chancery"/>
              </a:rPr>
              <a:t>since</a:t>
            </a:r>
            <a:r>
              <a:rPr lang="es-ES" sz="2500" dirty="0">
                <a:latin typeface="Apple Chancery"/>
                <a:cs typeface="Apple Chancery"/>
              </a:rPr>
              <a:t> </a:t>
            </a:r>
            <a:r>
              <a:rPr lang="es-ES" sz="2500" dirty="0" err="1">
                <a:latin typeface="Apple Chancery"/>
                <a:cs typeface="Apple Chancery"/>
              </a:rPr>
              <a:t>then</a:t>
            </a:r>
            <a:r>
              <a:rPr lang="es-ES" sz="2500" dirty="0">
                <a:latin typeface="Apple Chancery"/>
                <a:cs typeface="Apple Chancery"/>
              </a:rPr>
              <a:t>. </a:t>
            </a:r>
            <a:endParaRPr lang="en-US" sz="2500" dirty="0">
              <a:latin typeface="Apple Chancery"/>
              <a:cs typeface="Apple Chancery"/>
            </a:endParaRPr>
          </a:p>
        </p:txBody>
      </p:sp>
    </p:spTree>
    <p:extLst>
      <p:ext uri="{BB962C8B-B14F-4D97-AF65-F5344CB8AC3E}">
        <p14:creationId xmlns:p14="http://schemas.microsoft.com/office/powerpoint/2010/main" val="181743209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779" y="395111"/>
            <a:ext cx="8297332" cy="6011333"/>
          </a:xfrm>
        </p:spPr>
        <p:txBody>
          <a:bodyPr>
            <a:noAutofit/>
          </a:bodyPr>
          <a:lstStyle/>
          <a:p>
            <a:pPr marL="0" indent="0">
              <a:buNone/>
            </a:pPr>
            <a:r>
              <a:rPr lang="en-US" sz="3800" dirty="0" smtClean="0">
                <a:latin typeface="Apple Chancery"/>
                <a:cs typeface="Apple Chancery"/>
              </a:rPr>
              <a:t>The existence of a sentimental community, the Soviet–Cuban in this case, allows the association –</a:t>
            </a:r>
            <a:r>
              <a:rPr lang="en-US" sz="3800" dirty="0" smtClean="0">
                <a:latin typeface="Apple Chancery"/>
                <a:cs typeface="Apple Chancery"/>
              </a:rPr>
              <a:t>imagined </a:t>
            </a:r>
            <a:r>
              <a:rPr lang="en-US" sz="3800" dirty="0" smtClean="0">
                <a:latin typeface="Apple Chancery"/>
                <a:cs typeface="Apple Chancery"/>
              </a:rPr>
              <a:t>and </a:t>
            </a:r>
            <a:r>
              <a:rPr lang="en-US" sz="3800" dirty="0" smtClean="0">
                <a:latin typeface="Apple Chancery"/>
                <a:cs typeface="Apple Chancery"/>
              </a:rPr>
              <a:t>virtual– </a:t>
            </a:r>
            <a:r>
              <a:rPr lang="en-US" sz="3800" dirty="0" smtClean="0">
                <a:latin typeface="Apple Chancery"/>
                <a:cs typeface="Apple Chancery"/>
              </a:rPr>
              <a:t>of a group of persons </a:t>
            </a:r>
            <a:r>
              <a:rPr lang="en-US" sz="3800" dirty="0" smtClean="0">
                <a:latin typeface="Apple Chancery"/>
                <a:cs typeface="Apple Chancery"/>
              </a:rPr>
              <a:t>bonded by </a:t>
            </a:r>
            <a:r>
              <a:rPr lang="en-US" sz="3800" dirty="0" smtClean="0">
                <a:latin typeface="Apple Chancery"/>
                <a:cs typeface="Apple Chancery"/>
              </a:rPr>
              <a:t>a common affection toward Russian culture. These </a:t>
            </a:r>
            <a:r>
              <a:rPr lang="en-US" sz="3800" dirty="0" smtClean="0">
                <a:latin typeface="Apple Chancery"/>
                <a:cs typeface="Apple Chancery"/>
              </a:rPr>
              <a:t>partnerships have adopted specific </a:t>
            </a:r>
            <a:r>
              <a:rPr lang="en-US" sz="3800" dirty="0" smtClean="0">
                <a:latin typeface="Apple Chancery"/>
                <a:cs typeface="Apple Chancery"/>
              </a:rPr>
              <a:t>forms, such as online blogs and websites where the main </a:t>
            </a:r>
            <a:r>
              <a:rPr lang="en-US" sz="3800" dirty="0" smtClean="0">
                <a:latin typeface="Apple Chancery"/>
                <a:cs typeface="Apple Chancery"/>
              </a:rPr>
              <a:t>subject is </a:t>
            </a:r>
            <a:r>
              <a:rPr lang="en-US" sz="3800" dirty="0" smtClean="0">
                <a:latin typeface="Apple Chancery"/>
                <a:cs typeface="Apple Chancery"/>
              </a:rPr>
              <a:t>the Russian Cartoons and memories of </a:t>
            </a:r>
            <a:r>
              <a:rPr lang="en-US" sz="3800" dirty="0" smtClean="0">
                <a:latin typeface="Apple Chancery"/>
                <a:cs typeface="Apple Chancery"/>
              </a:rPr>
              <a:t>Cuba’s </a:t>
            </a:r>
            <a:r>
              <a:rPr lang="en-US" sz="3800" dirty="0" smtClean="0">
                <a:latin typeface="Apple Chancery"/>
                <a:cs typeface="Apple Chancery"/>
              </a:rPr>
              <a:t>past. </a:t>
            </a:r>
            <a:endParaRPr lang="en-US" sz="3800" dirty="0">
              <a:latin typeface="Apple Chancery"/>
              <a:cs typeface="Apple Chancery"/>
            </a:endParaRPr>
          </a:p>
        </p:txBody>
      </p:sp>
    </p:spTree>
    <p:extLst>
      <p:ext uri="{BB962C8B-B14F-4D97-AF65-F5344CB8AC3E}">
        <p14:creationId xmlns:p14="http://schemas.microsoft.com/office/powerpoint/2010/main" val="294856411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pple Chancery"/>
                <a:cs typeface="Apple Chancery"/>
              </a:rPr>
              <a:t>Some of these blogs:</a:t>
            </a:r>
            <a:endParaRPr lang="en-US" dirty="0">
              <a:latin typeface="Apple Chancery"/>
              <a:cs typeface="Apple Chancery"/>
            </a:endParaRPr>
          </a:p>
        </p:txBody>
      </p:sp>
      <p:sp>
        <p:nvSpPr>
          <p:cNvPr id="3" name="Content Placeholder 2"/>
          <p:cNvSpPr>
            <a:spLocks noGrp="1"/>
          </p:cNvSpPr>
          <p:nvPr>
            <p:ph idx="1"/>
          </p:nvPr>
        </p:nvSpPr>
        <p:spPr/>
        <p:txBody>
          <a:bodyPr>
            <a:normAutofit/>
          </a:bodyPr>
          <a:lstStyle/>
          <a:p>
            <a:r>
              <a:rPr lang="es-ES_tradnl" sz="2800" i="1" dirty="0">
                <a:latin typeface="Apple Chancery"/>
                <a:cs typeface="Apple Chancery"/>
              </a:rPr>
              <a:t>Verde </a:t>
            </a:r>
            <a:r>
              <a:rPr lang="es-ES_tradnl" sz="2800" i="1" dirty="0" smtClean="0">
                <a:latin typeface="Apple Chancery"/>
                <a:cs typeface="Apple Chancery"/>
              </a:rPr>
              <a:t>Caimán</a:t>
            </a:r>
            <a:endParaRPr lang="es-ES_tradnl" sz="2800" dirty="0">
              <a:latin typeface="Apple Chancery"/>
              <a:cs typeface="Apple Chancery"/>
            </a:endParaRPr>
          </a:p>
          <a:p>
            <a:r>
              <a:rPr lang="es-ES_tradnl" sz="2800" i="1" dirty="0" smtClean="0">
                <a:latin typeface="Apple Chancery"/>
                <a:cs typeface="Apple Chancery"/>
              </a:rPr>
              <a:t>Nuestra </a:t>
            </a:r>
            <a:r>
              <a:rPr lang="es-ES_tradnl" sz="2800" i="1" dirty="0">
                <a:latin typeface="Apple Chancery"/>
                <a:cs typeface="Apple Chancery"/>
              </a:rPr>
              <a:t>infancia en </a:t>
            </a:r>
            <a:r>
              <a:rPr lang="es-ES_tradnl" sz="2800" i="1" dirty="0" smtClean="0">
                <a:latin typeface="Apple Chancery"/>
                <a:cs typeface="Apple Chancery"/>
              </a:rPr>
              <a:t>Cuba</a:t>
            </a:r>
            <a:endParaRPr lang="es-ES_tradnl" sz="2800" dirty="0">
              <a:latin typeface="Apple Chancery"/>
              <a:cs typeface="Apple Chancery"/>
            </a:endParaRPr>
          </a:p>
          <a:p>
            <a:r>
              <a:rPr lang="es-ES_tradnl" sz="2800" i="1" dirty="0" smtClean="0">
                <a:latin typeface="Apple Chancery"/>
                <a:cs typeface="Apple Chancery"/>
              </a:rPr>
              <a:t>Recuerdos </a:t>
            </a:r>
            <a:r>
              <a:rPr lang="es-ES_tradnl" sz="2800" i="1" dirty="0">
                <a:latin typeface="Apple Chancery"/>
                <a:cs typeface="Apple Chancery"/>
              </a:rPr>
              <a:t>de muñequitos </a:t>
            </a:r>
            <a:r>
              <a:rPr lang="es-ES_tradnl" sz="2800" i="1" dirty="0" smtClean="0">
                <a:latin typeface="Apple Chancery"/>
                <a:cs typeface="Apple Chancery"/>
              </a:rPr>
              <a:t>rusos</a:t>
            </a:r>
            <a:endParaRPr lang="es-ES_tradnl" sz="2800" dirty="0" smtClean="0">
              <a:latin typeface="Apple Chancery"/>
              <a:cs typeface="Apple Chancery"/>
            </a:endParaRPr>
          </a:p>
          <a:p>
            <a:r>
              <a:rPr lang="es-ES_tradnl" sz="2800" i="1" dirty="0" smtClean="0">
                <a:latin typeface="Apple Chancery"/>
                <a:cs typeface="Apple Chancery"/>
              </a:rPr>
              <a:t>Añoranza </a:t>
            </a:r>
            <a:r>
              <a:rPr lang="es-ES_tradnl" sz="2800" i="1" dirty="0">
                <a:latin typeface="Apple Chancery"/>
                <a:cs typeface="Apple Chancery"/>
              </a:rPr>
              <a:t>por los muñequitos </a:t>
            </a:r>
            <a:r>
              <a:rPr lang="es-ES_tradnl" sz="2800" i="1" dirty="0" smtClean="0">
                <a:latin typeface="Apple Chancery"/>
                <a:cs typeface="Apple Chancery"/>
              </a:rPr>
              <a:t>rusos</a:t>
            </a:r>
            <a:endParaRPr lang="es-ES_tradnl" sz="2800" dirty="0">
              <a:latin typeface="Apple Chancery"/>
              <a:cs typeface="Apple Chancery"/>
            </a:endParaRPr>
          </a:p>
          <a:p>
            <a:r>
              <a:rPr lang="es-ES_tradnl" sz="2800" i="1" dirty="0" smtClean="0">
                <a:latin typeface="Apple Chancery"/>
                <a:cs typeface="Apple Chancery"/>
              </a:rPr>
              <a:t>Fanáticos </a:t>
            </a:r>
            <a:r>
              <a:rPr lang="es-ES_tradnl" sz="2800" i="1" dirty="0">
                <a:latin typeface="Apple Chancery"/>
                <a:cs typeface="Apple Chancery"/>
              </a:rPr>
              <a:t>de los muñequitos </a:t>
            </a:r>
            <a:r>
              <a:rPr lang="es-ES_tradnl" sz="2800" i="1" dirty="0" smtClean="0">
                <a:latin typeface="Apple Chancery"/>
                <a:cs typeface="Apple Chancery"/>
              </a:rPr>
              <a:t>rusos</a:t>
            </a:r>
            <a:endParaRPr lang="es-ES_tradnl" sz="2800" dirty="0">
              <a:latin typeface="Apple Chancery"/>
              <a:cs typeface="Apple Chancery"/>
            </a:endParaRPr>
          </a:p>
          <a:p>
            <a:r>
              <a:rPr lang="es-ES_tradnl" sz="2800" i="1" dirty="0" smtClean="0">
                <a:latin typeface="Apple Chancery"/>
                <a:cs typeface="Apple Chancery"/>
              </a:rPr>
              <a:t>Muñequitos </a:t>
            </a:r>
            <a:r>
              <a:rPr lang="es-ES_tradnl" sz="2800" i="1" dirty="0">
                <a:latin typeface="Apple Chancery"/>
                <a:cs typeface="Apple Chancery"/>
              </a:rPr>
              <a:t>rusos</a:t>
            </a:r>
            <a:r>
              <a:rPr lang="en-US" sz="2800" dirty="0">
                <a:latin typeface="Apple Chancery"/>
                <a:cs typeface="Apple Chancery"/>
              </a:rPr>
              <a:t>  </a:t>
            </a:r>
            <a:r>
              <a:rPr lang="en-US" sz="2800" dirty="0" smtClean="0">
                <a:latin typeface="Apple Chancery"/>
                <a:cs typeface="Apple Chancery"/>
              </a:rPr>
              <a:t>(</a:t>
            </a:r>
            <a:r>
              <a:rPr lang="en-US" sz="2800" dirty="0" err="1" smtClean="0">
                <a:latin typeface="Apple Chancery"/>
                <a:cs typeface="Apple Chancery"/>
              </a:rPr>
              <a:t>etc</a:t>
            </a:r>
            <a:r>
              <a:rPr lang="en-US" sz="2800" dirty="0" smtClean="0">
                <a:latin typeface="Apple Chancery"/>
                <a:cs typeface="Apple Chancery"/>
              </a:rPr>
              <a:t>)</a:t>
            </a:r>
            <a:endParaRPr lang="en-US" sz="2800" dirty="0">
              <a:latin typeface="Apple Chancery"/>
              <a:cs typeface="Apple Chancery"/>
            </a:endParaRPr>
          </a:p>
        </p:txBody>
      </p:sp>
      <p:cxnSp>
        <p:nvCxnSpPr>
          <p:cNvPr id="5" name="Straight Connector 4"/>
          <p:cNvCxnSpPr/>
          <p:nvPr/>
        </p:nvCxnSpPr>
        <p:spPr>
          <a:xfrm>
            <a:off x="2779889" y="1566333"/>
            <a:ext cx="5583061" cy="28223"/>
          </a:xfrm>
          <a:prstGeom prst="line">
            <a:avLst/>
          </a:prstGeom>
          <a:ln w="76200" cmpd="sng">
            <a:solidFill>
              <a:srgbClr val="FFFF00"/>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576295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5520" y="166555"/>
            <a:ext cx="8790798" cy="6538157"/>
          </a:xfrm>
          <a:prstGeom prst="rect">
            <a:avLst/>
          </a:prstGeom>
        </p:spPr>
      </p:pic>
    </p:spTree>
    <p:extLst>
      <p:ext uri="{BB962C8B-B14F-4D97-AF65-F5344CB8AC3E}">
        <p14:creationId xmlns:p14="http://schemas.microsoft.com/office/powerpoint/2010/main" val="429167229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0685" y="742244"/>
            <a:ext cx="7969426" cy="5367867"/>
          </a:xfrm>
        </p:spPr>
        <p:txBody>
          <a:bodyPr>
            <a:noAutofit/>
          </a:bodyPr>
          <a:lstStyle/>
          <a:p>
            <a:pPr marL="0" indent="0">
              <a:buNone/>
            </a:pPr>
            <a:r>
              <a:rPr lang="en-US" sz="4000" dirty="0" smtClean="0">
                <a:latin typeface="Apple Chancery"/>
                <a:cs typeface="Apple Chancery"/>
              </a:rPr>
              <a:t>The expo provides a new reading of the relation between Cuba and Russian culture. This new reading has lost any political and ideological meaning and allows a necessary reconciliation with the Cuba’s Soviet past and the recognition of its impact on Cuban identity.</a:t>
            </a:r>
            <a:endParaRPr lang="en-US" sz="4000" dirty="0">
              <a:latin typeface="Apple Chancery"/>
              <a:cs typeface="Apple Chancery"/>
            </a:endParaRPr>
          </a:p>
        </p:txBody>
      </p:sp>
    </p:spTree>
    <p:extLst>
      <p:ext uri="{BB962C8B-B14F-4D97-AF65-F5344CB8AC3E}">
        <p14:creationId xmlns:p14="http://schemas.microsoft.com/office/powerpoint/2010/main" val="13744507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889" y="423333"/>
            <a:ext cx="8297333" cy="5954889"/>
          </a:xfrm>
        </p:spPr>
        <p:txBody>
          <a:bodyPr>
            <a:normAutofit/>
          </a:bodyPr>
          <a:lstStyle/>
          <a:p>
            <a:pPr marL="0" indent="0">
              <a:buNone/>
            </a:pPr>
            <a:r>
              <a:rPr lang="en-US" sz="4000" dirty="0" smtClean="0">
                <a:latin typeface="Apple Chancery"/>
                <a:cs typeface="Apple Chancery"/>
              </a:rPr>
              <a:t>The new dynamic in which Cuban culture was immersed after the 90s made  possible its revitalization and provided a frame for a thematic emergence without precedents. In this context, the Soviet past of Cuba emerged as a new aesthetic in which we can find traces of a new Cuban identity, unstable, in transition. </a:t>
            </a:r>
            <a:endParaRPr lang="en-US" sz="4000" dirty="0">
              <a:latin typeface="Apple Chancery"/>
              <a:cs typeface="Apple Chancery"/>
            </a:endParaRPr>
          </a:p>
        </p:txBody>
      </p:sp>
    </p:spTree>
    <p:extLst>
      <p:ext uri="{BB962C8B-B14F-4D97-AF65-F5344CB8AC3E}">
        <p14:creationId xmlns:p14="http://schemas.microsoft.com/office/powerpoint/2010/main" val="181223769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74" y="304800"/>
            <a:ext cx="8293982" cy="6115756"/>
          </a:xfrm>
        </p:spPr>
        <p:txBody>
          <a:bodyPr>
            <a:noAutofit/>
          </a:bodyPr>
          <a:lstStyle/>
          <a:p>
            <a:pPr marL="0" indent="0">
              <a:buNone/>
            </a:pPr>
            <a:r>
              <a:rPr lang="es-ES" sz="4400" dirty="0">
                <a:latin typeface="Apple Chancery"/>
                <a:cs typeface="Apple Chancery"/>
              </a:rPr>
              <a:t>Stuart Hall has </a:t>
            </a:r>
            <a:r>
              <a:rPr lang="es-ES" sz="4400" dirty="0" err="1">
                <a:latin typeface="Apple Chancery"/>
                <a:cs typeface="Apple Chancery"/>
              </a:rPr>
              <a:t>labeled</a:t>
            </a:r>
            <a:r>
              <a:rPr lang="es-ES" sz="4400" dirty="0">
                <a:latin typeface="Apple Chancery"/>
                <a:cs typeface="Apple Chancery"/>
              </a:rPr>
              <a:t> as </a:t>
            </a:r>
            <a:r>
              <a:rPr lang="es-ES" sz="4400" dirty="0" err="1">
                <a:latin typeface="Apple Chancery"/>
                <a:cs typeface="Apple Chancery"/>
              </a:rPr>
              <a:t>the</a:t>
            </a:r>
            <a:r>
              <a:rPr lang="es-ES" sz="4400" dirty="0">
                <a:latin typeface="Apple Chancery"/>
                <a:cs typeface="Apple Chancery"/>
              </a:rPr>
              <a:t> </a:t>
            </a:r>
            <a:r>
              <a:rPr lang="es-ES" sz="4400" dirty="0" err="1">
                <a:latin typeface="Apple Chancery"/>
                <a:cs typeface="Apple Chancery"/>
              </a:rPr>
              <a:t>production</a:t>
            </a:r>
            <a:r>
              <a:rPr lang="es-ES" sz="4400" dirty="0">
                <a:latin typeface="Apple Chancery"/>
                <a:cs typeface="Apple Chancery"/>
              </a:rPr>
              <a:t> of </a:t>
            </a:r>
            <a:r>
              <a:rPr lang="es-ES" sz="4400" dirty="0" err="1">
                <a:latin typeface="Apple Chancery"/>
                <a:cs typeface="Apple Chancery"/>
              </a:rPr>
              <a:t>identity</a:t>
            </a:r>
            <a:r>
              <a:rPr lang="es-ES" sz="4400" dirty="0">
                <a:latin typeface="Apple Chancery"/>
                <a:cs typeface="Apple Chancery"/>
              </a:rPr>
              <a:t>: </a:t>
            </a:r>
            <a:r>
              <a:rPr lang="es-ES" sz="4400" dirty="0" err="1">
                <a:latin typeface="Apple Chancery"/>
                <a:cs typeface="Apple Chancery"/>
              </a:rPr>
              <a:t>an</a:t>
            </a:r>
            <a:r>
              <a:rPr lang="es-ES" sz="4400" dirty="0">
                <a:latin typeface="Apple Chancery"/>
                <a:cs typeface="Apple Chancery"/>
              </a:rPr>
              <a:t> </a:t>
            </a:r>
            <a:r>
              <a:rPr lang="es-ES" sz="4400" dirty="0" err="1">
                <a:latin typeface="Apple Chancery"/>
                <a:cs typeface="Apple Chancery"/>
              </a:rPr>
              <a:t>identity</a:t>
            </a:r>
            <a:r>
              <a:rPr lang="es-ES" sz="4400" dirty="0">
                <a:latin typeface="Apple Chancery"/>
                <a:cs typeface="Apple Chancery"/>
              </a:rPr>
              <a:t> </a:t>
            </a:r>
            <a:r>
              <a:rPr lang="es-ES" sz="4400" dirty="0" err="1">
                <a:latin typeface="Apple Chancery"/>
                <a:cs typeface="Apple Chancery"/>
              </a:rPr>
              <a:t>rooted</a:t>
            </a:r>
            <a:r>
              <a:rPr lang="es-ES" sz="4400" dirty="0">
                <a:latin typeface="Apple Chancery"/>
                <a:cs typeface="Apple Chancery"/>
              </a:rPr>
              <a:t> </a:t>
            </a:r>
            <a:r>
              <a:rPr lang="es-ES" sz="4400" dirty="0" err="1">
                <a:latin typeface="Apple Chancery"/>
                <a:cs typeface="Apple Chancery"/>
              </a:rPr>
              <a:t>not</a:t>
            </a:r>
            <a:r>
              <a:rPr lang="es-ES" sz="4400" dirty="0">
                <a:latin typeface="Apple Chancery"/>
                <a:cs typeface="Apple Chancery"/>
              </a:rPr>
              <a:t> </a:t>
            </a:r>
            <a:r>
              <a:rPr lang="es-ES" sz="4400" dirty="0" err="1">
                <a:latin typeface="Apple Chancery"/>
                <a:cs typeface="Apple Chancery"/>
              </a:rPr>
              <a:t>on</a:t>
            </a:r>
            <a:r>
              <a:rPr lang="es-ES" sz="4400" dirty="0">
                <a:latin typeface="Apple Chancery"/>
                <a:cs typeface="Apple Chancery"/>
              </a:rPr>
              <a:t> </a:t>
            </a:r>
            <a:r>
              <a:rPr lang="es-ES" sz="4400" dirty="0" err="1">
                <a:latin typeface="Apple Chancery"/>
                <a:cs typeface="Apple Chancery"/>
              </a:rPr>
              <a:t>archeology</a:t>
            </a:r>
            <a:r>
              <a:rPr lang="es-ES" sz="4400" dirty="0">
                <a:latin typeface="Apple Chancery"/>
                <a:cs typeface="Apple Chancery"/>
              </a:rPr>
              <a:t> </a:t>
            </a:r>
            <a:r>
              <a:rPr lang="es-ES" sz="4400" dirty="0" err="1">
                <a:latin typeface="Apple Chancery"/>
                <a:cs typeface="Apple Chancery"/>
              </a:rPr>
              <a:t>but</a:t>
            </a:r>
            <a:r>
              <a:rPr lang="es-ES" sz="4400" dirty="0">
                <a:latin typeface="Apple Chancery"/>
                <a:cs typeface="Apple Chancery"/>
              </a:rPr>
              <a:t> </a:t>
            </a:r>
            <a:r>
              <a:rPr lang="es-ES" sz="4400" dirty="0" err="1">
                <a:latin typeface="Apple Chancery"/>
                <a:cs typeface="Apple Chancery"/>
              </a:rPr>
              <a:t>on</a:t>
            </a:r>
            <a:r>
              <a:rPr lang="es-ES" sz="4400" dirty="0">
                <a:latin typeface="Apple Chancery"/>
                <a:cs typeface="Apple Chancery"/>
              </a:rPr>
              <a:t> </a:t>
            </a:r>
            <a:r>
              <a:rPr lang="es-ES" sz="4400" dirty="0" err="1">
                <a:latin typeface="Apple Chancery"/>
                <a:cs typeface="Apple Chancery"/>
              </a:rPr>
              <a:t>the</a:t>
            </a:r>
            <a:r>
              <a:rPr lang="es-ES" sz="4400" dirty="0">
                <a:latin typeface="Apple Chancery"/>
                <a:cs typeface="Apple Chancery"/>
              </a:rPr>
              <a:t> </a:t>
            </a:r>
            <a:r>
              <a:rPr lang="es-ES" sz="4400" dirty="0" err="1">
                <a:latin typeface="Apple Chancery"/>
                <a:cs typeface="Apple Chancery"/>
              </a:rPr>
              <a:t>retelling</a:t>
            </a:r>
            <a:r>
              <a:rPr lang="es-ES" sz="4400" dirty="0">
                <a:latin typeface="Apple Chancery"/>
                <a:cs typeface="Apple Chancery"/>
              </a:rPr>
              <a:t>, </a:t>
            </a:r>
            <a:r>
              <a:rPr lang="es-ES" sz="4400" dirty="0" err="1">
                <a:latin typeface="Apple Chancery"/>
                <a:cs typeface="Apple Chancery"/>
              </a:rPr>
              <a:t>visits</a:t>
            </a:r>
            <a:r>
              <a:rPr lang="es-ES" sz="4400" dirty="0">
                <a:latin typeface="Apple Chancery"/>
                <a:cs typeface="Apple Chancery"/>
              </a:rPr>
              <a:t> and </a:t>
            </a:r>
            <a:r>
              <a:rPr lang="es-ES" sz="4400" dirty="0" err="1">
                <a:latin typeface="Apple Chancery"/>
                <a:cs typeface="Apple Chancery"/>
              </a:rPr>
              <a:t>reviews</a:t>
            </a:r>
            <a:r>
              <a:rPr lang="es-ES" sz="4400" dirty="0">
                <a:latin typeface="Apple Chancery"/>
                <a:cs typeface="Apple Chancery"/>
              </a:rPr>
              <a:t> of </a:t>
            </a:r>
            <a:r>
              <a:rPr lang="es-ES" sz="4400" dirty="0" err="1">
                <a:latin typeface="Apple Chancery"/>
                <a:cs typeface="Apple Chancery"/>
              </a:rPr>
              <a:t>the</a:t>
            </a:r>
            <a:r>
              <a:rPr lang="es-ES" sz="4400" dirty="0">
                <a:latin typeface="Apple Chancery"/>
                <a:cs typeface="Apple Chancery"/>
              </a:rPr>
              <a:t> </a:t>
            </a:r>
            <a:r>
              <a:rPr lang="es-ES" sz="4400" dirty="0" err="1">
                <a:latin typeface="Apple Chancery"/>
                <a:cs typeface="Apple Chancery"/>
              </a:rPr>
              <a:t>past</a:t>
            </a:r>
            <a:r>
              <a:rPr lang="es-ES" sz="4400" dirty="0">
                <a:latin typeface="Apple Chancery"/>
                <a:cs typeface="Apple Chancery"/>
              </a:rPr>
              <a:t>. </a:t>
            </a:r>
            <a:r>
              <a:rPr lang="es-ES" sz="4400" dirty="0" err="1">
                <a:latin typeface="Apple Chancery"/>
                <a:cs typeface="Apple Chancery"/>
              </a:rPr>
              <a:t>The</a:t>
            </a:r>
            <a:r>
              <a:rPr lang="es-ES" sz="4400" dirty="0">
                <a:latin typeface="Apple Chancery"/>
                <a:cs typeface="Apple Chancery"/>
              </a:rPr>
              <a:t> </a:t>
            </a:r>
            <a:r>
              <a:rPr lang="es-ES" sz="4400" dirty="0" err="1">
                <a:latin typeface="Apple Chancery"/>
                <a:cs typeface="Apple Chancery"/>
              </a:rPr>
              <a:t>exceptional</a:t>
            </a:r>
            <a:r>
              <a:rPr lang="es-ES" sz="4400" dirty="0">
                <a:latin typeface="Apple Chancery"/>
                <a:cs typeface="Apple Chancery"/>
              </a:rPr>
              <a:t> </a:t>
            </a:r>
            <a:r>
              <a:rPr lang="es-ES" sz="4400" dirty="0" err="1">
                <a:latin typeface="Apple Chancery"/>
                <a:cs typeface="Apple Chancery"/>
              </a:rPr>
              <a:t>circumstance</a:t>
            </a:r>
            <a:r>
              <a:rPr lang="es-ES" sz="4400" dirty="0">
                <a:latin typeface="Apple Chancery"/>
                <a:cs typeface="Apple Chancery"/>
              </a:rPr>
              <a:t> of a “</a:t>
            </a:r>
            <a:r>
              <a:rPr lang="es-ES" sz="4400" dirty="0" err="1">
                <a:latin typeface="Apple Chancery"/>
                <a:cs typeface="Apple Chancery"/>
              </a:rPr>
              <a:t>sovietized</a:t>
            </a:r>
            <a:r>
              <a:rPr lang="es-ES" sz="4400" dirty="0">
                <a:latin typeface="Apple Chancery"/>
                <a:cs typeface="Apple Chancery"/>
              </a:rPr>
              <a:t>” tropical </a:t>
            </a:r>
            <a:r>
              <a:rPr lang="es-ES" sz="4400" dirty="0" err="1">
                <a:latin typeface="Apple Chancery"/>
                <a:cs typeface="Apple Chancery"/>
              </a:rPr>
              <a:t>island</a:t>
            </a:r>
            <a:r>
              <a:rPr lang="es-ES" sz="4400" dirty="0">
                <a:latin typeface="Apple Chancery"/>
                <a:cs typeface="Apple Chancery"/>
              </a:rPr>
              <a:t> </a:t>
            </a:r>
            <a:r>
              <a:rPr lang="es-ES" sz="4400" dirty="0" err="1">
                <a:latin typeface="Apple Chancery"/>
                <a:cs typeface="Apple Chancery"/>
              </a:rPr>
              <a:t>offers</a:t>
            </a:r>
            <a:r>
              <a:rPr lang="es-ES" sz="4400" dirty="0">
                <a:latin typeface="Apple Chancery"/>
                <a:cs typeface="Apple Chancery"/>
              </a:rPr>
              <a:t> </a:t>
            </a:r>
            <a:r>
              <a:rPr lang="es-ES" sz="4400" dirty="0" err="1">
                <a:latin typeface="Apple Chancery"/>
                <a:cs typeface="Apple Chancery"/>
              </a:rPr>
              <a:t>an</a:t>
            </a:r>
            <a:r>
              <a:rPr lang="es-ES" sz="4400" dirty="0">
                <a:latin typeface="Apple Chancery"/>
                <a:cs typeface="Apple Chancery"/>
              </a:rPr>
              <a:t> </a:t>
            </a:r>
            <a:r>
              <a:rPr lang="es-ES" sz="4400" dirty="0" err="1">
                <a:latin typeface="Apple Chancery"/>
                <a:cs typeface="Apple Chancery"/>
              </a:rPr>
              <a:t>attractive</a:t>
            </a:r>
            <a:r>
              <a:rPr lang="es-ES" sz="4400" dirty="0">
                <a:latin typeface="Apple Chancery"/>
                <a:cs typeface="Apple Chancery"/>
              </a:rPr>
              <a:t> place </a:t>
            </a:r>
            <a:r>
              <a:rPr lang="es-ES" sz="4400" dirty="0" err="1">
                <a:latin typeface="Apple Chancery"/>
                <a:cs typeface="Apple Chancery"/>
              </a:rPr>
              <a:t>from</a:t>
            </a:r>
            <a:r>
              <a:rPr lang="es-ES" sz="4400" dirty="0">
                <a:latin typeface="Apple Chancery"/>
                <a:cs typeface="Apple Chancery"/>
              </a:rPr>
              <a:t> </a:t>
            </a:r>
            <a:r>
              <a:rPr lang="es-ES" sz="4400" dirty="0" err="1">
                <a:latin typeface="Apple Chancery"/>
                <a:cs typeface="Apple Chancery"/>
              </a:rPr>
              <a:t>which</a:t>
            </a:r>
            <a:r>
              <a:rPr lang="es-ES" sz="4400" dirty="0">
                <a:latin typeface="Apple Chancery"/>
                <a:cs typeface="Apple Chancery"/>
              </a:rPr>
              <a:t> </a:t>
            </a:r>
            <a:r>
              <a:rPr lang="es-ES" sz="4400" dirty="0" err="1">
                <a:latin typeface="Apple Chancery"/>
                <a:cs typeface="Apple Chancery"/>
              </a:rPr>
              <a:t>to</a:t>
            </a:r>
            <a:r>
              <a:rPr lang="es-ES" sz="4400" dirty="0">
                <a:latin typeface="Apple Chancery"/>
                <a:cs typeface="Apple Chancery"/>
              </a:rPr>
              <a:t> base </a:t>
            </a:r>
            <a:r>
              <a:rPr lang="es-ES" sz="4400" dirty="0" err="1">
                <a:latin typeface="Apple Chancery"/>
                <a:cs typeface="Apple Chancery"/>
              </a:rPr>
              <a:t>one</a:t>
            </a:r>
            <a:r>
              <a:rPr lang="es-ES" sz="4400" dirty="0">
                <a:latin typeface="Apple Chancery"/>
                <a:cs typeface="Apple Chancery"/>
              </a:rPr>
              <a:t> of </a:t>
            </a:r>
            <a:r>
              <a:rPr lang="es-ES" sz="4400" dirty="0" err="1">
                <a:latin typeface="Apple Chancery"/>
                <a:cs typeface="Apple Chancery"/>
              </a:rPr>
              <a:t>the</a:t>
            </a:r>
            <a:r>
              <a:rPr lang="es-ES" sz="4400" dirty="0">
                <a:latin typeface="Apple Chancery"/>
                <a:cs typeface="Apple Chancery"/>
              </a:rPr>
              <a:t> </a:t>
            </a:r>
            <a:r>
              <a:rPr lang="es-ES" sz="4400" dirty="0" err="1">
                <a:latin typeface="Apple Chancery"/>
                <a:cs typeface="Apple Chancery"/>
              </a:rPr>
              <a:t>possible</a:t>
            </a:r>
            <a:r>
              <a:rPr lang="es-ES" sz="4400" dirty="0">
                <a:latin typeface="Apple Chancery"/>
                <a:cs typeface="Apple Chancery"/>
              </a:rPr>
              <a:t> </a:t>
            </a:r>
            <a:r>
              <a:rPr lang="es-ES" sz="4400" dirty="0" err="1">
                <a:latin typeface="Apple Chancery"/>
                <a:cs typeface="Apple Chancery"/>
              </a:rPr>
              <a:t>narratives</a:t>
            </a:r>
            <a:r>
              <a:rPr lang="es-ES" sz="4400" dirty="0">
                <a:latin typeface="Apple Chancery"/>
                <a:cs typeface="Apple Chancery"/>
              </a:rPr>
              <a:t> of </a:t>
            </a:r>
            <a:r>
              <a:rPr lang="es-ES" sz="4400" dirty="0" err="1">
                <a:latin typeface="Apple Chancery"/>
                <a:cs typeface="Apple Chancery"/>
              </a:rPr>
              <a:t>the</a:t>
            </a:r>
            <a:r>
              <a:rPr lang="es-ES" sz="4400" dirty="0">
                <a:latin typeface="Apple Chancery"/>
                <a:cs typeface="Apple Chancery"/>
              </a:rPr>
              <a:t> </a:t>
            </a:r>
            <a:r>
              <a:rPr lang="es-ES" sz="4400" dirty="0" err="1" smtClean="0">
                <a:latin typeface="Apple Chancery"/>
                <a:cs typeface="Apple Chancery"/>
              </a:rPr>
              <a:t>past</a:t>
            </a:r>
            <a:r>
              <a:rPr lang="en-US" sz="4400" dirty="0" smtClean="0">
                <a:latin typeface="Apple Chancery"/>
                <a:cs typeface="Apple Chancery"/>
              </a:rPr>
              <a:t>.</a:t>
            </a:r>
            <a:endParaRPr lang="en-US" sz="4400" dirty="0">
              <a:latin typeface="Apple Chancery"/>
              <a:cs typeface="Apple Chancery"/>
            </a:endParaRPr>
          </a:p>
        </p:txBody>
      </p:sp>
    </p:spTree>
    <p:extLst>
      <p:ext uri="{BB962C8B-B14F-4D97-AF65-F5344CB8AC3E}">
        <p14:creationId xmlns:p14="http://schemas.microsoft.com/office/powerpoint/2010/main" val="130228332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482" y="1264356"/>
            <a:ext cx="8039981" cy="4267200"/>
          </a:xfrm>
        </p:spPr>
        <p:txBody>
          <a:bodyPr>
            <a:noAutofit/>
          </a:bodyPr>
          <a:lstStyle/>
          <a:p>
            <a:pPr marL="0" indent="0">
              <a:buNone/>
            </a:pPr>
            <a:r>
              <a:rPr lang="es-ES" sz="4800" dirty="0" err="1">
                <a:latin typeface="Apple Chancery"/>
                <a:cs typeface="Apple Chancery"/>
              </a:rPr>
              <a:t>The</a:t>
            </a:r>
            <a:r>
              <a:rPr lang="es-ES" sz="4800" dirty="0">
                <a:latin typeface="Apple Chancery"/>
                <a:cs typeface="Apple Chancery"/>
              </a:rPr>
              <a:t> new </a:t>
            </a:r>
            <a:r>
              <a:rPr lang="es-ES" sz="4800" dirty="0" err="1">
                <a:latin typeface="Apple Chancery"/>
                <a:cs typeface="Apple Chancery"/>
              </a:rPr>
              <a:t>relations</a:t>
            </a:r>
            <a:r>
              <a:rPr lang="es-ES" sz="4800" dirty="0">
                <a:latin typeface="Apple Chancery"/>
                <a:cs typeface="Apple Chancery"/>
              </a:rPr>
              <a:t> </a:t>
            </a:r>
            <a:r>
              <a:rPr lang="es-ES" sz="4800" dirty="0" err="1">
                <a:latin typeface="Apple Chancery"/>
                <a:cs typeface="Apple Chancery"/>
              </a:rPr>
              <a:t>that</a:t>
            </a:r>
            <a:r>
              <a:rPr lang="es-ES" sz="4800" dirty="0">
                <a:latin typeface="Apple Chancery"/>
                <a:cs typeface="Apple Chancery"/>
              </a:rPr>
              <a:t> </a:t>
            </a:r>
            <a:r>
              <a:rPr lang="es-ES" sz="4800" dirty="0">
                <a:latin typeface="Apple Chancery"/>
                <a:cs typeface="Apple Chancery"/>
              </a:rPr>
              <a:t>Cuba and </a:t>
            </a:r>
            <a:r>
              <a:rPr lang="es-ES" sz="4800" dirty="0" err="1" smtClean="0">
                <a:latin typeface="Apple Chancery"/>
                <a:cs typeface="Apple Chancery"/>
              </a:rPr>
              <a:t>Russia</a:t>
            </a:r>
            <a:r>
              <a:rPr lang="es-ES" sz="4800" dirty="0" smtClean="0">
                <a:latin typeface="Apple Chancery"/>
                <a:cs typeface="Apple Chancery"/>
              </a:rPr>
              <a:t> </a:t>
            </a:r>
            <a:r>
              <a:rPr lang="es-ES" sz="4800" dirty="0" err="1" smtClean="0">
                <a:latin typeface="Apple Chancery"/>
                <a:cs typeface="Apple Chancery"/>
              </a:rPr>
              <a:t>have</a:t>
            </a:r>
            <a:r>
              <a:rPr lang="es-ES" sz="4800" dirty="0" smtClean="0">
                <a:latin typeface="Apple Chancery"/>
                <a:cs typeface="Apple Chancery"/>
              </a:rPr>
              <a:t> </a:t>
            </a:r>
            <a:r>
              <a:rPr lang="es-ES" sz="4800" dirty="0" err="1">
                <a:latin typeface="Apple Chancery"/>
                <a:cs typeface="Apple Chancery"/>
              </a:rPr>
              <a:t>been</a:t>
            </a:r>
            <a:r>
              <a:rPr lang="es-ES" sz="4800" dirty="0">
                <a:latin typeface="Apple Chancery"/>
                <a:cs typeface="Apple Chancery"/>
              </a:rPr>
              <a:t> </a:t>
            </a:r>
            <a:r>
              <a:rPr lang="es-ES" sz="4800" dirty="0" err="1" smtClean="0">
                <a:latin typeface="Apple Chancery"/>
                <a:cs typeface="Apple Chancery"/>
              </a:rPr>
              <a:t>enforcing</a:t>
            </a:r>
            <a:r>
              <a:rPr lang="es-ES" sz="4800" dirty="0">
                <a:latin typeface="Apple Chancery"/>
                <a:cs typeface="Apple Chancery"/>
              </a:rPr>
              <a:t> </a:t>
            </a:r>
            <a:r>
              <a:rPr lang="es-ES" sz="4800" dirty="0" err="1" smtClean="0">
                <a:latin typeface="Apple Chancery"/>
                <a:cs typeface="Apple Chancery"/>
              </a:rPr>
              <a:t>since</a:t>
            </a:r>
            <a:r>
              <a:rPr lang="es-ES" sz="4800" dirty="0" smtClean="0">
                <a:latin typeface="Apple Chancery"/>
                <a:cs typeface="Apple Chancery"/>
              </a:rPr>
              <a:t> </a:t>
            </a:r>
            <a:r>
              <a:rPr lang="es-ES" sz="4800" dirty="0" err="1">
                <a:latin typeface="Apple Chancery"/>
                <a:cs typeface="Apple Chancery"/>
              </a:rPr>
              <a:t>the</a:t>
            </a:r>
            <a:r>
              <a:rPr lang="es-ES" sz="4800" dirty="0">
                <a:latin typeface="Apple Chancery"/>
                <a:cs typeface="Apple Chancery"/>
              </a:rPr>
              <a:t> 2000s are </a:t>
            </a:r>
            <a:r>
              <a:rPr lang="es-ES" sz="4800" dirty="0" err="1">
                <a:latin typeface="Apple Chancery"/>
                <a:cs typeface="Apple Chancery"/>
              </a:rPr>
              <a:t>possible</a:t>
            </a:r>
            <a:r>
              <a:rPr lang="es-ES" sz="4800" dirty="0">
                <a:latin typeface="Apple Chancery"/>
                <a:cs typeface="Apple Chancery"/>
              </a:rPr>
              <a:t>, in </a:t>
            </a:r>
            <a:r>
              <a:rPr lang="es-ES" sz="4800" dirty="0" err="1">
                <a:latin typeface="Apple Chancery"/>
                <a:cs typeface="Apple Chancery"/>
              </a:rPr>
              <a:t>large</a:t>
            </a:r>
            <a:r>
              <a:rPr lang="es-ES" sz="4800" dirty="0">
                <a:latin typeface="Apple Chancery"/>
                <a:cs typeface="Apple Chancery"/>
              </a:rPr>
              <a:t> </a:t>
            </a:r>
            <a:r>
              <a:rPr lang="es-ES" sz="4800" dirty="0" err="1">
                <a:latin typeface="Apple Chancery"/>
                <a:cs typeface="Apple Chancery"/>
              </a:rPr>
              <a:t>part</a:t>
            </a:r>
            <a:r>
              <a:rPr lang="es-ES" sz="4800" dirty="0">
                <a:latin typeface="Apple Chancery"/>
                <a:cs typeface="Apple Chancery"/>
              </a:rPr>
              <a:t> </a:t>
            </a:r>
            <a:r>
              <a:rPr lang="es-ES" sz="4800" dirty="0" err="1">
                <a:latin typeface="Apple Chancery"/>
                <a:cs typeface="Apple Chancery"/>
              </a:rPr>
              <a:t>because</a:t>
            </a:r>
            <a:r>
              <a:rPr lang="es-ES" sz="4800" dirty="0">
                <a:latin typeface="Apple Chancery"/>
                <a:cs typeface="Apple Chancery"/>
              </a:rPr>
              <a:t> of </a:t>
            </a:r>
            <a:r>
              <a:rPr lang="es-ES" sz="4800" dirty="0" err="1">
                <a:latin typeface="Apple Chancery"/>
                <a:cs typeface="Apple Chancery"/>
              </a:rPr>
              <a:t>the</a:t>
            </a:r>
            <a:r>
              <a:rPr lang="es-ES" sz="4800" dirty="0">
                <a:latin typeface="Apple Chancery"/>
                <a:cs typeface="Apple Chancery"/>
              </a:rPr>
              <a:t> Soviet </a:t>
            </a:r>
            <a:r>
              <a:rPr lang="es-ES" sz="4800" dirty="0" err="1">
                <a:latin typeface="Apple Chancery"/>
                <a:cs typeface="Apple Chancery"/>
              </a:rPr>
              <a:t>past</a:t>
            </a:r>
            <a:r>
              <a:rPr lang="es-ES" sz="4800" dirty="0">
                <a:latin typeface="Apple Chancery"/>
                <a:cs typeface="Apple Chancery"/>
              </a:rPr>
              <a:t> of </a:t>
            </a:r>
            <a:r>
              <a:rPr lang="es-ES" sz="4800" dirty="0" err="1">
                <a:latin typeface="Apple Chancery"/>
                <a:cs typeface="Apple Chancery"/>
              </a:rPr>
              <a:t>the</a:t>
            </a:r>
            <a:r>
              <a:rPr lang="es-ES" sz="4800" dirty="0">
                <a:latin typeface="Apple Chancery"/>
                <a:cs typeface="Apple Chancery"/>
              </a:rPr>
              <a:t> </a:t>
            </a:r>
            <a:r>
              <a:rPr lang="es-ES" sz="4800" dirty="0" err="1">
                <a:latin typeface="Apple Chancery"/>
                <a:cs typeface="Apple Chancery"/>
              </a:rPr>
              <a:t>island</a:t>
            </a:r>
            <a:r>
              <a:rPr lang="es-ES" sz="4800" dirty="0">
                <a:latin typeface="Apple Chancery"/>
                <a:cs typeface="Apple Chancery"/>
              </a:rPr>
              <a:t>.</a:t>
            </a:r>
            <a:r>
              <a:rPr lang="en-US" sz="4800" dirty="0">
                <a:latin typeface="Apple Chancery"/>
                <a:cs typeface="Apple Chancery"/>
              </a:rPr>
              <a:t> </a:t>
            </a:r>
          </a:p>
        </p:txBody>
      </p:sp>
    </p:spTree>
    <p:extLst>
      <p:ext uri="{BB962C8B-B14F-4D97-AF65-F5344CB8AC3E}">
        <p14:creationId xmlns:p14="http://schemas.microsoft.com/office/powerpoint/2010/main" val="311481761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111" y="479778"/>
            <a:ext cx="8353778" cy="5969000"/>
          </a:xfrm>
        </p:spPr>
        <p:txBody>
          <a:bodyPr>
            <a:normAutofit lnSpcReduction="10000"/>
          </a:bodyPr>
          <a:lstStyle/>
          <a:p>
            <a:pPr marL="0" indent="0">
              <a:buNone/>
            </a:pPr>
            <a:r>
              <a:rPr lang="es-ES" sz="3600" dirty="0" err="1">
                <a:latin typeface="Apple Chancery"/>
                <a:cs typeface="Apple Chancery"/>
              </a:rPr>
              <a:t>The</a:t>
            </a:r>
            <a:r>
              <a:rPr lang="es-ES" sz="3600" dirty="0">
                <a:latin typeface="Apple Chancery"/>
                <a:cs typeface="Apple Chancery"/>
              </a:rPr>
              <a:t> </a:t>
            </a:r>
            <a:r>
              <a:rPr lang="es-ES" sz="3600" dirty="0" err="1" smtClean="0">
                <a:latin typeface="Apple Chancery"/>
                <a:cs typeface="Apple Chancery"/>
              </a:rPr>
              <a:t>Cuba</a:t>
            </a:r>
            <a:r>
              <a:rPr lang="es-ES" sz="3600" dirty="0" err="1" smtClean="0">
                <a:latin typeface="Apple Chancery"/>
                <a:cs typeface="Apple Chancery"/>
              </a:rPr>
              <a:t>’s</a:t>
            </a:r>
            <a:r>
              <a:rPr lang="es-ES" sz="3600" dirty="0" smtClean="0">
                <a:latin typeface="Apple Chancery"/>
                <a:cs typeface="Apple Chancery"/>
              </a:rPr>
              <a:t> </a:t>
            </a:r>
            <a:r>
              <a:rPr lang="es-ES" sz="3600" dirty="0">
                <a:latin typeface="Apple Chancery"/>
                <a:cs typeface="Apple Chancery"/>
              </a:rPr>
              <a:t>Soviet </a:t>
            </a:r>
            <a:r>
              <a:rPr lang="es-ES" sz="3600" dirty="0" err="1">
                <a:latin typeface="Apple Chancery"/>
                <a:cs typeface="Apple Chancery"/>
              </a:rPr>
              <a:t>past</a:t>
            </a:r>
            <a:r>
              <a:rPr lang="es-ES" sz="3600" dirty="0">
                <a:latin typeface="Apple Chancery"/>
                <a:cs typeface="Apple Chancery"/>
              </a:rPr>
              <a:t> </a:t>
            </a:r>
            <a:r>
              <a:rPr lang="es-ES" sz="3600" dirty="0" err="1">
                <a:latin typeface="Apple Chancery"/>
                <a:cs typeface="Apple Chancery"/>
              </a:rPr>
              <a:t>came</a:t>
            </a:r>
            <a:r>
              <a:rPr lang="es-ES" sz="3600" dirty="0">
                <a:latin typeface="Apple Chancery"/>
                <a:cs typeface="Apple Chancery"/>
              </a:rPr>
              <a:t> </a:t>
            </a:r>
            <a:r>
              <a:rPr lang="es-ES" sz="3600" dirty="0" err="1">
                <a:latin typeface="Apple Chancery"/>
                <a:cs typeface="Apple Chancery"/>
              </a:rPr>
              <a:t>about</a:t>
            </a:r>
            <a:r>
              <a:rPr lang="es-ES" sz="3600" dirty="0">
                <a:latin typeface="Apple Chancery"/>
                <a:cs typeface="Apple Chancery"/>
              </a:rPr>
              <a:t> in a cultural </a:t>
            </a:r>
            <a:r>
              <a:rPr lang="es-ES" sz="3600" dirty="0" err="1">
                <a:latin typeface="Apple Chancery"/>
                <a:cs typeface="Apple Chancery"/>
              </a:rPr>
              <a:t>space</a:t>
            </a:r>
            <a:r>
              <a:rPr lang="es-ES" sz="3600" dirty="0">
                <a:latin typeface="Apple Chancery"/>
                <a:cs typeface="Apple Chancery"/>
              </a:rPr>
              <a:t> </a:t>
            </a:r>
            <a:r>
              <a:rPr lang="es-ES" sz="3600" dirty="0" err="1">
                <a:latin typeface="Apple Chancery"/>
                <a:cs typeface="Apple Chancery"/>
              </a:rPr>
              <a:t>where</a:t>
            </a:r>
            <a:r>
              <a:rPr lang="es-ES" sz="3600" dirty="0">
                <a:latin typeface="Apple Chancery"/>
                <a:cs typeface="Apple Chancery"/>
              </a:rPr>
              <a:t> </a:t>
            </a:r>
            <a:r>
              <a:rPr lang="es-ES" sz="3600" dirty="0" err="1">
                <a:latin typeface="Apple Chancery"/>
                <a:cs typeface="Apple Chancery"/>
              </a:rPr>
              <a:t>it</a:t>
            </a:r>
            <a:r>
              <a:rPr lang="es-ES" sz="3600" dirty="0">
                <a:latin typeface="Apple Chancery"/>
                <a:cs typeface="Apple Chancery"/>
              </a:rPr>
              <a:t> </a:t>
            </a:r>
            <a:r>
              <a:rPr lang="es-ES" sz="3600" dirty="0" err="1">
                <a:latin typeface="Apple Chancery"/>
                <a:cs typeface="Apple Chancery"/>
              </a:rPr>
              <a:t>is</a:t>
            </a:r>
            <a:r>
              <a:rPr lang="es-ES" sz="3600" dirty="0">
                <a:latin typeface="Apple Chancery"/>
                <a:cs typeface="Apple Chancery"/>
              </a:rPr>
              <a:t> </a:t>
            </a:r>
            <a:r>
              <a:rPr lang="es-ES" sz="3600" dirty="0" err="1">
                <a:latin typeface="Apple Chancery"/>
                <a:cs typeface="Apple Chancery"/>
              </a:rPr>
              <a:t>able</a:t>
            </a:r>
            <a:r>
              <a:rPr lang="es-ES" sz="3600" dirty="0">
                <a:latin typeface="Apple Chancery"/>
                <a:cs typeface="Apple Chancery"/>
              </a:rPr>
              <a:t> </a:t>
            </a:r>
            <a:r>
              <a:rPr lang="es-ES" sz="3600" dirty="0" err="1">
                <a:latin typeface="Apple Chancery"/>
                <a:cs typeface="Apple Chancery"/>
              </a:rPr>
              <a:t>to</a:t>
            </a:r>
            <a:r>
              <a:rPr lang="es-ES" sz="3600" dirty="0">
                <a:latin typeface="Apple Chancery"/>
                <a:cs typeface="Apple Chancery"/>
              </a:rPr>
              <a:t> </a:t>
            </a:r>
            <a:r>
              <a:rPr lang="es-ES" sz="3600" dirty="0" err="1">
                <a:latin typeface="Apple Chancery"/>
                <a:cs typeface="Apple Chancery"/>
              </a:rPr>
              <a:t>project</a:t>
            </a:r>
            <a:r>
              <a:rPr lang="es-ES" sz="3600" dirty="0">
                <a:latin typeface="Apple Chancery"/>
                <a:cs typeface="Apple Chancery"/>
              </a:rPr>
              <a:t> </a:t>
            </a:r>
            <a:r>
              <a:rPr lang="es-ES" sz="3600" dirty="0" err="1">
                <a:latin typeface="Apple Chancery"/>
                <a:cs typeface="Apple Chancery"/>
              </a:rPr>
              <a:t>one</a:t>
            </a:r>
            <a:r>
              <a:rPr lang="es-ES" sz="3600" dirty="0">
                <a:latin typeface="Apple Chancery"/>
                <a:cs typeface="Apple Chancery"/>
              </a:rPr>
              <a:t> of </a:t>
            </a:r>
            <a:r>
              <a:rPr lang="es-ES" sz="3600" dirty="0" err="1">
                <a:latin typeface="Apple Chancery"/>
                <a:cs typeface="Apple Chancery"/>
              </a:rPr>
              <a:t>the</a:t>
            </a:r>
            <a:r>
              <a:rPr lang="es-ES" sz="3600" dirty="0">
                <a:latin typeface="Apple Chancery"/>
                <a:cs typeface="Apple Chancery"/>
              </a:rPr>
              <a:t> </a:t>
            </a:r>
            <a:r>
              <a:rPr lang="es-ES" sz="3600" dirty="0" err="1">
                <a:latin typeface="Apple Chancery"/>
                <a:cs typeface="Apple Chancery"/>
              </a:rPr>
              <a:t>many</a:t>
            </a:r>
            <a:r>
              <a:rPr lang="es-ES" sz="3600" dirty="0">
                <a:latin typeface="Apple Chancery"/>
                <a:cs typeface="Apple Chancery"/>
              </a:rPr>
              <a:t> </a:t>
            </a:r>
            <a:r>
              <a:rPr lang="es-ES" sz="3600" dirty="0" err="1">
                <a:latin typeface="Apple Chancery"/>
                <a:cs typeface="Apple Chancery"/>
              </a:rPr>
              <a:t>readings</a:t>
            </a:r>
            <a:r>
              <a:rPr lang="es-ES" sz="3600" dirty="0">
                <a:latin typeface="Apple Chancery"/>
                <a:cs typeface="Apple Chancery"/>
              </a:rPr>
              <a:t> </a:t>
            </a:r>
            <a:r>
              <a:rPr lang="es-ES" sz="3600" dirty="0" err="1">
                <a:latin typeface="Apple Chancery"/>
                <a:cs typeface="Apple Chancery"/>
              </a:rPr>
              <a:t>that</a:t>
            </a:r>
            <a:r>
              <a:rPr lang="es-ES" sz="3600" dirty="0">
                <a:latin typeface="Apple Chancery"/>
                <a:cs typeface="Apple Chancery"/>
              </a:rPr>
              <a:t> </a:t>
            </a:r>
            <a:r>
              <a:rPr lang="es-ES" sz="3600" dirty="0" err="1" smtClean="0">
                <a:latin typeface="Apple Chancery"/>
                <a:cs typeface="Apple Chancery"/>
              </a:rPr>
              <a:t>Cuba’s</a:t>
            </a:r>
            <a:r>
              <a:rPr lang="es-ES" sz="3600" dirty="0" smtClean="0">
                <a:latin typeface="Apple Chancery"/>
                <a:cs typeface="Apple Chancery"/>
              </a:rPr>
              <a:t> </a:t>
            </a:r>
            <a:r>
              <a:rPr lang="es-ES" sz="3600" dirty="0" err="1" smtClean="0">
                <a:latin typeface="Apple Chancery"/>
                <a:cs typeface="Apple Chancery"/>
              </a:rPr>
              <a:t>present</a:t>
            </a:r>
            <a:r>
              <a:rPr lang="es-ES" sz="3600" dirty="0" smtClean="0">
                <a:latin typeface="Apple Chancery"/>
                <a:cs typeface="Apple Chancery"/>
              </a:rPr>
              <a:t> </a:t>
            </a:r>
            <a:r>
              <a:rPr lang="es-ES" sz="3600" dirty="0" err="1">
                <a:latin typeface="Apple Chancery"/>
                <a:cs typeface="Apple Chancery"/>
              </a:rPr>
              <a:t>is</a:t>
            </a:r>
            <a:r>
              <a:rPr lang="es-ES" sz="3600" dirty="0">
                <a:latin typeface="Apple Chancery"/>
                <a:cs typeface="Apple Chancery"/>
              </a:rPr>
              <a:t> </a:t>
            </a:r>
            <a:r>
              <a:rPr lang="es-ES" sz="3600" dirty="0" err="1">
                <a:latin typeface="Apple Chancery"/>
                <a:cs typeface="Apple Chancery"/>
              </a:rPr>
              <a:t>having</a:t>
            </a:r>
            <a:r>
              <a:rPr lang="es-ES" sz="3600" dirty="0">
                <a:latin typeface="Apple Chancery"/>
                <a:cs typeface="Apple Chancery"/>
              </a:rPr>
              <a:t>: </a:t>
            </a:r>
            <a:r>
              <a:rPr lang="es-ES" sz="3600" dirty="0" err="1">
                <a:latin typeface="Apple Chancery"/>
                <a:cs typeface="Apple Chancery"/>
              </a:rPr>
              <a:t>that</a:t>
            </a:r>
            <a:r>
              <a:rPr lang="es-ES" sz="3600" dirty="0">
                <a:latin typeface="Apple Chancery"/>
                <a:cs typeface="Apple Chancery"/>
              </a:rPr>
              <a:t> </a:t>
            </a:r>
            <a:r>
              <a:rPr lang="es-ES" sz="3600" dirty="0" err="1">
                <a:latin typeface="Apple Chancery"/>
                <a:cs typeface="Apple Chancery"/>
              </a:rPr>
              <a:t>related</a:t>
            </a:r>
            <a:r>
              <a:rPr lang="es-ES" sz="3600" dirty="0">
                <a:latin typeface="Apple Chancery"/>
                <a:cs typeface="Apple Chancery"/>
              </a:rPr>
              <a:t> </a:t>
            </a:r>
            <a:r>
              <a:rPr lang="es-ES" sz="3600" dirty="0" err="1">
                <a:latin typeface="Apple Chancery"/>
                <a:cs typeface="Apple Chancery"/>
              </a:rPr>
              <a:t>to</a:t>
            </a:r>
            <a:r>
              <a:rPr lang="es-ES" sz="3600" dirty="0">
                <a:latin typeface="Apple Chancery"/>
                <a:cs typeface="Apple Chancery"/>
              </a:rPr>
              <a:t> </a:t>
            </a:r>
            <a:r>
              <a:rPr lang="es-ES" sz="3600" dirty="0" err="1">
                <a:latin typeface="Apple Chancery"/>
                <a:cs typeface="Apple Chancery"/>
              </a:rPr>
              <a:t>the</a:t>
            </a:r>
            <a:r>
              <a:rPr lang="es-ES" sz="3600" dirty="0">
                <a:latin typeface="Apple Chancery"/>
                <a:cs typeface="Apple Chancery"/>
              </a:rPr>
              <a:t> Soviet </a:t>
            </a:r>
            <a:r>
              <a:rPr lang="es-ES" sz="3600" dirty="0" err="1">
                <a:latin typeface="Apple Chancery"/>
                <a:cs typeface="Apple Chancery"/>
              </a:rPr>
              <a:t>period</a:t>
            </a:r>
            <a:r>
              <a:rPr lang="es-ES" sz="3600" dirty="0">
                <a:latin typeface="Apple Chancery"/>
                <a:cs typeface="Apple Chancery"/>
              </a:rPr>
              <a:t> of Cuba. </a:t>
            </a:r>
            <a:r>
              <a:rPr lang="es-ES" sz="3600" dirty="0" err="1">
                <a:latin typeface="Apple Chancery"/>
                <a:cs typeface="Apple Chancery"/>
              </a:rPr>
              <a:t>There</a:t>
            </a:r>
            <a:r>
              <a:rPr lang="es-ES" sz="3600" dirty="0">
                <a:latin typeface="Apple Chancery"/>
                <a:cs typeface="Apple Chancery"/>
              </a:rPr>
              <a:t> </a:t>
            </a:r>
            <a:r>
              <a:rPr lang="es-ES" sz="3600" dirty="0" err="1">
                <a:latin typeface="Apple Chancery"/>
                <a:cs typeface="Apple Chancery"/>
              </a:rPr>
              <a:t>is</a:t>
            </a:r>
            <a:r>
              <a:rPr lang="es-ES" sz="3600" dirty="0">
                <a:latin typeface="Apple Chancery"/>
                <a:cs typeface="Apple Chancery"/>
              </a:rPr>
              <a:t> </a:t>
            </a:r>
            <a:r>
              <a:rPr lang="es-ES" sz="3600" dirty="0" err="1">
                <a:latin typeface="Apple Chancery"/>
                <a:cs typeface="Apple Chancery"/>
              </a:rPr>
              <a:t>not</a:t>
            </a:r>
            <a:r>
              <a:rPr lang="es-ES" sz="3600" dirty="0">
                <a:latin typeface="Apple Chancery"/>
                <a:cs typeface="Apple Chancery"/>
              </a:rPr>
              <a:t> </a:t>
            </a:r>
            <a:r>
              <a:rPr lang="es-ES" sz="3600" dirty="0" err="1">
                <a:latin typeface="Apple Chancery"/>
                <a:cs typeface="Apple Chancery"/>
              </a:rPr>
              <a:t>an</a:t>
            </a:r>
            <a:r>
              <a:rPr lang="es-ES" sz="3600" dirty="0">
                <a:latin typeface="Apple Chancery"/>
                <a:cs typeface="Apple Chancery"/>
              </a:rPr>
              <a:t> </a:t>
            </a:r>
            <a:r>
              <a:rPr lang="es-ES" sz="3600" dirty="0" err="1">
                <a:latin typeface="Apple Chancery"/>
                <a:cs typeface="Apple Chancery"/>
              </a:rPr>
              <a:t>ideological</a:t>
            </a:r>
            <a:r>
              <a:rPr lang="es-ES" sz="3600" dirty="0">
                <a:latin typeface="Apple Chancery"/>
                <a:cs typeface="Apple Chancery"/>
              </a:rPr>
              <a:t> nostalgia; </a:t>
            </a:r>
            <a:r>
              <a:rPr lang="es-ES" sz="3600" dirty="0" err="1">
                <a:latin typeface="Apple Chancery"/>
                <a:cs typeface="Apple Chancery"/>
              </a:rPr>
              <a:t>this</a:t>
            </a:r>
            <a:r>
              <a:rPr lang="es-ES" sz="3600" dirty="0">
                <a:latin typeface="Apple Chancery"/>
                <a:cs typeface="Apple Chancery"/>
              </a:rPr>
              <a:t> nostalgia </a:t>
            </a:r>
            <a:r>
              <a:rPr lang="es-ES" sz="3600" dirty="0" err="1">
                <a:latin typeface="Apple Chancery"/>
                <a:cs typeface="Apple Chancery"/>
              </a:rPr>
              <a:t>is</a:t>
            </a:r>
            <a:r>
              <a:rPr lang="es-ES" sz="3600" dirty="0">
                <a:latin typeface="Apple Chancery"/>
                <a:cs typeface="Apple Chancery"/>
              </a:rPr>
              <a:t> </a:t>
            </a:r>
            <a:r>
              <a:rPr lang="es-ES" sz="3600" dirty="0" err="1">
                <a:latin typeface="Apple Chancery"/>
                <a:cs typeface="Apple Chancery"/>
              </a:rPr>
              <a:t>just</a:t>
            </a:r>
            <a:r>
              <a:rPr lang="es-ES" sz="3600" dirty="0">
                <a:latin typeface="Apple Chancery"/>
                <a:cs typeface="Apple Chancery"/>
              </a:rPr>
              <a:t> </a:t>
            </a:r>
            <a:r>
              <a:rPr lang="es-ES" sz="3600" dirty="0" err="1">
                <a:latin typeface="Apple Chancery"/>
                <a:cs typeface="Apple Chancery"/>
              </a:rPr>
              <a:t>the</a:t>
            </a:r>
            <a:r>
              <a:rPr lang="es-ES" sz="3600" dirty="0">
                <a:latin typeface="Apple Chancery"/>
                <a:cs typeface="Apple Chancery"/>
              </a:rPr>
              <a:t> </a:t>
            </a:r>
            <a:r>
              <a:rPr lang="es-ES" sz="3600" dirty="0" err="1">
                <a:latin typeface="Apple Chancery"/>
                <a:cs typeface="Apple Chancery"/>
              </a:rPr>
              <a:t>way</a:t>
            </a:r>
            <a:r>
              <a:rPr lang="es-ES" sz="3600" dirty="0">
                <a:latin typeface="Apple Chancery"/>
                <a:cs typeface="Apple Chancery"/>
              </a:rPr>
              <a:t> </a:t>
            </a:r>
            <a:r>
              <a:rPr lang="es-ES" sz="3600" dirty="0" err="1">
                <a:latin typeface="Apple Chancery"/>
                <a:cs typeface="Apple Chancery"/>
              </a:rPr>
              <a:t>adopted</a:t>
            </a:r>
            <a:r>
              <a:rPr lang="es-ES" sz="3600" dirty="0">
                <a:latin typeface="Apple Chancery"/>
                <a:cs typeface="Apple Chancery"/>
              </a:rPr>
              <a:t> </a:t>
            </a:r>
            <a:r>
              <a:rPr lang="es-ES" sz="3600" dirty="0" err="1">
                <a:latin typeface="Apple Chancery"/>
                <a:cs typeface="Apple Chancery"/>
              </a:rPr>
              <a:t>by</a:t>
            </a:r>
            <a:r>
              <a:rPr lang="es-ES" sz="3600" dirty="0">
                <a:latin typeface="Apple Chancery"/>
                <a:cs typeface="Apple Chancery"/>
              </a:rPr>
              <a:t> </a:t>
            </a:r>
            <a:r>
              <a:rPr lang="es-ES" sz="3600" dirty="0" err="1">
                <a:latin typeface="Apple Chancery"/>
                <a:cs typeface="Apple Chancery"/>
              </a:rPr>
              <a:t>the</a:t>
            </a:r>
            <a:r>
              <a:rPr lang="es-ES" sz="3600" dirty="0">
                <a:latin typeface="Apple Chancery"/>
                <a:cs typeface="Apple Chancery"/>
              </a:rPr>
              <a:t> </a:t>
            </a:r>
            <a:r>
              <a:rPr lang="es-ES" sz="3600" dirty="0" err="1">
                <a:latin typeface="Apple Chancery"/>
                <a:cs typeface="Apple Chancery"/>
              </a:rPr>
              <a:t>mourning</a:t>
            </a:r>
            <a:r>
              <a:rPr lang="es-ES" sz="3600" dirty="0">
                <a:latin typeface="Apple Chancery"/>
                <a:cs typeface="Apple Chancery"/>
              </a:rPr>
              <a:t> of </a:t>
            </a:r>
            <a:r>
              <a:rPr lang="es-ES" sz="3600" dirty="0" err="1">
                <a:latin typeface="Apple Chancery"/>
                <a:cs typeface="Apple Chancery"/>
              </a:rPr>
              <a:t>the</a:t>
            </a:r>
            <a:r>
              <a:rPr lang="es-ES" sz="3600" dirty="0">
                <a:latin typeface="Apple Chancery"/>
                <a:cs typeface="Apple Chancery"/>
              </a:rPr>
              <a:t> </a:t>
            </a:r>
            <a:r>
              <a:rPr lang="es-ES" sz="3600" dirty="0" err="1">
                <a:latin typeface="Apple Chancery"/>
                <a:cs typeface="Apple Chancery"/>
              </a:rPr>
              <a:t>end</a:t>
            </a:r>
            <a:r>
              <a:rPr lang="es-ES" sz="3600" dirty="0">
                <a:latin typeface="Apple Chancery"/>
                <a:cs typeface="Apple Chancery"/>
              </a:rPr>
              <a:t> of a </a:t>
            </a:r>
            <a:r>
              <a:rPr lang="es-ES" sz="3600" dirty="0" err="1">
                <a:latin typeface="Apple Chancery"/>
                <a:cs typeface="Apple Chancery"/>
              </a:rPr>
              <a:t>world</a:t>
            </a:r>
            <a:r>
              <a:rPr lang="es-ES" sz="3600" dirty="0">
                <a:latin typeface="Apple Chancery"/>
                <a:cs typeface="Apple Chancery"/>
              </a:rPr>
              <a:t>. </a:t>
            </a:r>
            <a:r>
              <a:rPr lang="es-ES" sz="3600" dirty="0" err="1">
                <a:latin typeface="Apple Chancery"/>
                <a:cs typeface="Apple Chancery"/>
              </a:rPr>
              <a:t>The</a:t>
            </a:r>
            <a:r>
              <a:rPr lang="es-ES" sz="3600" dirty="0">
                <a:latin typeface="Apple Chancery"/>
                <a:cs typeface="Apple Chancery"/>
              </a:rPr>
              <a:t> </a:t>
            </a:r>
            <a:r>
              <a:rPr lang="es-ES" sz="3600" dirty="0" err="1">
                <a:latin typeface="Apple Chancery"/>
                <a:cs typeface="Apple Chancery"/>
              </a:rPr>
              <a:t>end</a:t>
            </a:r>
            <a:r>
              <a:rPr lang="es-ES" sz="3600" dirty="0">
                <a:latin typeface="Apple Chancery"/>
                <a:cs typeface="Apple Chancery"/>
              </a:rPr>
              <a:t> of </a:t>
            </a:r>
            <a:r>
              <a:rPr lang="es-ES" sz="3600" dirty="0" err="1">
                <a:latin typeface="Apple Chancery"/>
                <a:cs typeface="Apple Chancery"/>
              </a:rPr>
              <a:t>this</a:t>
            </a:r>
            <a:r>
              <a:rPr lang="es-ES" sz="3600" dirty="0">
                <a:latin typeface="Apple Chancery"/>
                <a:cs typeface="Apple Chancery"/>
              </a:rPr>
              <a:t> </a:t>
            </a:r>
            <a:r>
              <a:rPr lang="es-ES" sz="3600" dirty="0" err="1">
                <a:latin typeface="Apple Chancery"/>
                <a:cs typeface="Apple Chancery"/>
              </a:rPr>
              <a:t>world</a:t>
            </a:r>
            <a:r>
              <a:rPr lang="es-ES" sz="3600" dirty="0">
                <a:latin typeface="Apple Chancery"/>
                <a:cs typeface="Apple Chancery"/>
              </a:rPr>
              <a:t>, </a:t>
            </a:r>
            <a:r>
              <a:rPr lang="es-ES" sz="3600" dirty="0" err="1">
                <a:latin typeface="Apple Chancery"/>
                <a:cs typeface="Apple Chancery"/>
              </a:rPr>
              <a:t>finally</a:t>
            </a:r>
            <a:r>
              <a:rPr lang="es-ES" sz="3600" dirty="0">
                <a:latin typeface="Apple Chancery"/>
                <a:cs typeface="Apple Chancery"/>
              </a:rPr>
              <a:t>, has </a:t>
            </a:r>
            <a:r>
              <a:rPr lang="es-ES" sz="3600" dirty="0" err="1">
                <a:latin typeface="Apple Chancery"/>
                <a:cs typeface="Apple Chancery"/>
              </a:rPr>
              <a:t>allowed</a:t>
            </a:r>
            <a:r>
              <a:rPr lang="es-ES" sz="3600" dirty="0">
                <a:latin typeface="Apple Chancery"/>
                <a:cs typeface="Apple Chancery"/>
              </a:rPr>
              <a:t> </a:t>
            </a:r>
            <a:r>
              <a:rPr lang="es-ES" sz="3600" dirty="0" err="1">
                <a:latin typeface="Apple Chancery"/>
                <a:cs typeface="Apple Chancery"/>
              </a:rPr>
              <a:t>the</a:t>
            </a:r>
            <a:r>
              <a:rPr lang="es-ES" sz="3600" dirty="0">
                <a:latin typeface="Apple Chancery"/>
                <a:cs typeface="Apple Chancery"/>
              </a:rPr>
              <a:t> </a:t>
            </a:r>
            <a:r>
              <a:rPr lang="es-ES" sz="3600" dirty="0" err="1">
                <a:latin typeface="Apple Chancery"/>
                <a:cs typeface="Apple Chancery"/>
              </a:rPr>
              <a:t>birth</a:t>
            </a:r>
            <a:r>
              <a:rPr lang="es-ES" sz="3600" dirty="0">
                <a:latin typeface="Apple Chancery"/>
                <a:cs typeface="Apple Chancery"/>
              </a:rPr>
              <a:t> of </a:t>
            </a:r>
            <a:r>
              <a:rPr lang="es-ES" sz="3600" dirty="0" err="1">
                <a:latin typeface="Apple Chancery"/>
                <a:cs typeface="Apple Chancery"/>
              </a:rPr>
              <a:t>multiple</a:t>
            </a:r>
            <a:r>
              <a:rPr lang="es-ES" sz="3600" dirty="0">
                <a:latin typeface="Apple Chancery"/>
                <a:cs typeface="Apple Chancery"/>
              </a:rPr>
              <a:t>, </a:t>
            </a:r>
            <a:r>
              <a:rPr lang="es-ES" sz="3600" dirty="0" err="1">
                <a:latin typeface="Apple Chancery"/>
                <a:cs typeface="Apple Chancery"/>
              </a:rPr>
              <a:t>unstable</a:t>
            </a:r>
            <a:r>
              <a:rPr lang="es-ES" sz="3600" dirty="0">
                <a:latin typeface="Apple Chancery"/>
                <a:cs typeface="Apple Chancery"/>
              </a:rPr>
              <a:t> and personal </a:t>
            </a:r>
            <a:r>
              <a:rPr lang="es-ES" sz="3600" dirty="0" err="1">
                <a:latin typeface="Apple Chancery"/>
                <a:cs typeface="Apple Chancery"/>
              </a:rPr>
              <a:t>worlds</a:t>
            </a:r>
            <a:r>
              <a:rPr lang="es-ES" sz="3600" dirty="0">
                <a:latin typeface="Apple Chancery"/>
                <a:cs typeface="Apple Chancery"/>
              </a:rPr>
              <a:t>, </a:t>
            </a:r>
            <a:r>
              <a:rPr lang="es-ES" sz="3600" dirty="0" err="1">
                <a:latin typeface="Apple Chancery"/>
                <a:cs typeface="Apple Chancery"/>
              </a:rPr>
              <a:t>one</a:t>
            </a:r>
            <a:r>
              <a:rPr lang="es-ES" sz="3600" dirty="0">
                <a:latin typeface="Apple Chancery"/>
                <a:cs typeface="Apple Chancery"/>
              </a:rPr>
              <a:t> of </a:t>
            </a:r>
            <a:r>
              <a:rPr lang="es-ES" sz="3600" dirty="0" err="1">
                <a:latin typeface="Apple Chancery"/>
                <a:cs typeface="Apple Chancery"/>
              </a:rPr>
              <a:t>them</a:t>
            </a:r>
            <a:r>
              <a:rPr lang="es-ES" sz="3600" dirty="0">
                <a:latin typeface="Apple Chancery"/>
                <a:cs typeface="Apple Chancery"/>
              </a:rPr>
              <a:t> </a:t>
            </a:r>
            <a:r>
              <a:rPr lang="es-ES" sz="3600" dirty="0" err="1">
                <a:latin typeface="Apple Chancery"/>
                <a:cs typeface="Apple Chancery"/>
              </a:rPr>
              <a:t>intrinsically</a:t>
            </a:r>
            <a:r>
              <a:rPr lang="es-ES" sz="3600" dirty="0">
                <a:latin typeface="Apple Chancery"/>
                <a:cs typeface="Apple Chancery"/>
              </a:rPr>
              <a:t> </a:t>
            </a:r>
            <a:r>
              <a:rPr lang="es-ES" sz="3600" dirty="0" err="1">
                <a:latin typeface="Apple Chancery"/>
                <a:cs typeface="Apple Chancery"/>
              </a:rPr>
              <a:t>related</a:t>
            </a:r>
            <a:r>
              <a:rPr lang="es-ES" sz="3600" dirty="0">
                <a:latin typeface="Apple Chancery"/>
                <a:cs typeface="Apple Chancery"/>
              </a:rPr>
              <a:t> </a:t>
            </a:r>
            <a:r>
              <a:rPr lang="es-ES" sz="3600" dirty="0" err="1">
                <a:latin typeface="Apple Chancery"/>
                <a:cs typeface="Apple Chancery"/>
              </a:rPr>
              <a:t>to</a:t>
            </a:r>
            <a:r>
              <a:rPr lang="es-ES" sz="3600" dirty="0">
                <a:latin typeface="Apple Chancery"/>
                <a:cs typeface="Apple Chancery"/>
              </a:rPr>
              <a:t> </a:t>
            </a:r>
            <a:r>
              <a:rPr lang="es-ES" sz="3600" dirty="0" err="1">
                <a:latin typeface="Apple Chancery"/>
                <a:cs typeface="Apple Chancery"/>
              </a:rPr>
              <a:t>the</a:t>
            </a:r>
            <a:r>
              <a:rPr lang="es-ES" sz="3600" dirty="0">
                <a:latin typeface="Apple Chancery"/>
                <a:cs typeface="Apple Chancery"/>
              </a:rPr>
              <a:t> Soviet era in Cuba. </a:t>
            </a:r>
            <a:endParaRPr lang="en-US" sz="3600" dirty="0">
              <a:latin typeface="Apple Chancery"/>
              <a:cs typeface="Apple Chancery"/>
            </a:endParaRPr>
          </a:p>
          <a:p>
            <a:endParaRPr lang="en-US" dirty="0"/>
          </a:p>
        </p:txBody>
      </p:sp>
    </p:spTree>
    <p:extLst>
      <p:ext uri="{BB962C8B-B14F-4D97-AF65-F5344CB8AC3E}">
        <p14:creationId xmlns:p14="http://schemas.microsoft.com/office/powerpoint/2010/main" val="255724991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889" y="253999"/>
            <a:ext cx="8480777" cy="6025445"/>
          </a:xfrm>
        </p:spPr>
        <p:txBody>
          <a:bodyPr>
            <a:noAutofit/>
          </a:bodyPr>
          <a:lstStyle/>
          <a:p>
            <a:pPr marL="0" indent="0">
              <a:buNone/>
            </a:pPr>
            <a:r>
              <a:rPr lang="en-US" sz="3800" dirty="0">
                <a:latin typeface="Apple Chancery"/>
                <a:cs typeface="Apple Chancery"/>
              </a:rPr>
              <a:t>The authors working </a:t>
            </a:r>
            <a:r>
              <a:rPr lang="en-US" sz="3800" dirty="0" smtClean="0">
                <a:latin typeface="Apple Chancery"/>
                <a:cs typeface="Apple Chancery"/>
              </a:rPr>
              <a:t>with this </a:t>
            </a:r>
            <a:r>
              <a:rPr lang="en-US" sz="3800" dirty="0">
                <a:latin typeface="Apple Chancery"/>
                <a:cs typeface="Apple Chancery"/>
              </a:rPr>
              <a:t>cultural heritage, in all its different manifestations: </a:t>
            </a:r>
            <a:r>
              <a:rPr lang="en-US" sz="3800" dirty="0" err="1">
                <a:latin typeface="Apple Chancery"/>
                <a:cs typeface="Apple Chancery"/>
              </a:rPr>
              <a:t>intertextuality</a:t>
            </a:r>
            <a:r>
              <a:rPr lang="en-US" sz="3800" dirty="0">
                <a:latin typeface="Apple Chancery"/>
                <a:cs typeface="Apple Chancery"/>
              </a:rPr>
              <a:t>, transliterations, </a:t>
            </a:r>
            <a:r>
              <a:rPr lang="en-US" sz="3800" dirty="0" smtClean="0">
                <a:latin typeface="Apple Chancery"/>
                <a:cs typeface="Apple Chancery"/>
              </a:rPr>
              <a:t>references to objects , </a:t>
            </a:r>
            <a:r>
              <a:rPr lang="en-US" sz="3800" dirty="0">
                <a:latin typeface="Apple Chancery"/>
                <a:cs typeface="Apple Chancery"/>
              </a:rPr>
              <a:t>geographical locations, names, </a:t>
            </a:r>
            <a:r>
              <a:rPr lang="en-US" sz="3800" dirty="0" err="1">
                <a:latin typeface="Apple Chancery"/>
                <a:cs typeface="Apple Chancery"/>
              </a:rPr>
              <a:t>etc</a:t>
            </a:r>
            <a:r>
              <a:rPr lang="en-US" sz="3800" dirty="0">
                <a:latin typeface="Apple Chancery"/>
                <a:cs typeface="Apple Chancery"/>
              </a:rPr>
              <a:t>, </a:t>
            </a:r>
            <a:r>
              <a:rPr lang="en-US" sz="3800" dirty="0" err="1">
                <a:latin typeface="Apple Chancery"/>
                <a:cs typeface="Apple Chancery"/>
              </a:rPr>
              <a:t>etc</a:t>
            </a:r>
            <a:r>
              <a:rPr lang="en-US" sz="3800" dirty="0">
                <a:latin typeface="Apple Chancery"/>
                <a:cs typeface="Apple Chancery"/>
              </a:rPr>
              <a:t>, are recycling </a:t>
            </a:r>
            <a:r>
              <a:rPr lang="en-US" sz="3800" dirty="0" smtClean="0">
                <a:latin typeface="Apple Chancery"/>
                <a:cs typeface="Apple Chancery"/>
              </a:rPr>
              <a:t>debris from a </a:t>
            </a:r>
            <a:r>
              <a:rPr lang="en-US" sz="3800" dirty="0">
                <a:latin typeface="Apple Chancery"/>
                <a:cs typeface="Apple Chancery"/>
              </a:rPr>
              <a:t>past whose </a:t>
            </a:r>
            <a:r>
              <a:rPr lang="en-US" sz="3800" dirty="0" smtClean="0">
                <a:latin typeface="Apple Chancery"/>
                <a:cs typeface="Apple Chancery"/>
              </a:rPr>
              <a:t>physical and affective traces -</a:t>
            </a:r>
            <a:r>
              <a:rPr lang="en-US" sz="3800" dirty="0">
                <a:latin typeface="Apple Chancery"/>
                <a:cs typeface="Apple Chancery"/>
              </a:rPr>
              <a:t>like </a:t>
            </a:r>
            <a:r>
              <a:rPr lang="en-US" sz="3800" dirty="0" smtClean="0">
                <a:latin typeface="Apple Chancery"/>
                <a:cs typeface="Apple Chancery"/>
              </a:rPr>
              <a:t>the </a:t>
            </a:r>
            <a:r>
              <a:rPr lang="en-US" sz="3800" dirty="0" err="1" smtClean="0">
                <a:latin typeface="Apple Chancery"/>
                <a:cs typeface="Apple Chancery"/>
              </a:rPr>
              <a:t>matrioshka</a:t>
            </a:r>
            <a:r>
              <a:rPr lang="en-US" sz="3800" dirty="0" smtClean="0">
                <a:latin typeface="Apple Chancery"/>
                <a:cs typeface="Apple Chancery"/>
              </a:rPr>
              <a:t> </a:t>
            </a:r>
            <a:r>
              <a:rPr lang="en-US" sz="3800" dirty="0">
                <a:latin typeface="Apple Chancery"/>
                <a:cs typeface="Apple Chancery"/>
              </a:rPr>
              <a:t>caught in the </a:t>
            </a:r>
            <a:r>
              <a:rPr lang="en-US" sz="3800" dirty="0" smtClean="0">
                <a:latin typeface="Apple Chancery"/>
                <a:cs typeface="Apple Chancery"/>
              </a:rPr>
              <a:t>mousetrap </a:t>
            </a:r>
            <a:r>
              <a:rPr lang="en-US" sz="3800" dirty="0">
                <a:latin typeface="Apple Chancery"/>
                <a:cs typeface="Apple Chancery"/>
              </a:rPr>
              <a:t>of Alain Martinez</a:t>
            </a:r>
            <a:r>
              <a:rPr lang="en-US" sz="3800" dirty="0" smtClean="0">
                <a:latin typeface="Apple Chancery"/>
                <a:cs typeface="Apple Chancery"/>
              </a:rPr>
              <a:t>- are </a:t>
            </a:r>
            <a:r>
              <a:rPr lang="en-US" sz="3800" dirty="0">
                <a:latin typeface="Apple Chancery"/>
                <a:cs typeface="Apple Chancery"/>
              </a:rPr>
              <a:t>the legacy of the Soviet presence in Cuba for over thirty years.</a:t>
            </a:r>
          </a:p>
        </p:txBody>
      </p:sp>
    </p:spTree>
    <p:extLst>
      <p:ext uri="{BB962C8B-B14F-4D97-AF65-F5344CB8AC3E}">
        <p14:creationId xmlns:p14="http://schemas.microsoft.com/office/powerpoint/2010/main" val="420329850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444" y="423333"/>
            <a:ext cx="8269111" cy="5969000"/>
          </a:xfrm>
        </p:spPr>
        <p:txBody>
          <a:bodyPr>
            <a:noAutofit/>
          </a:bodyPr>
          <a:lstStyle/>
          <a:p>
            <a:pPr marL="0" indent="0">
              <a:buNone/>
            </a:pPr>
            <a:r>
              <a:rPr lang="en-US" sz="3400" dirty="0" smtClean="0">
                <a:latin typeface="Apple Chancery"/>
                <a:cs typeface="Apple Chancery"/>
              </a:rPr>
              <a:t>The </a:t>
            </a:r>
            <a:r>
              <a:rPr lang="en-US" sz="3400" dirty="0">
                <a:latin typeface="Apple Chancery"/>
                <a:cs typeface="Apple Chancery"/>
              </a:rPr>
              <a:t>reach of this </a:t>
            </a:r>
            <a:r>
              <a:rPr lang="en-US" sz="3400" dirty="0" smtClean="0">
                <a:latin typeface="Apple Chancery"/>
                <a:cs typeface="Apple Chancery"/>
              </a:rPr>
              <a:t>sentimental Soviet</a:t>
            </a:r>
            <a:r>
              <a:rPr lang="en-US" sz="3400" dirty="0">
                <a:latin typeface="Apple Chancery"/>
                <a:cs typeface="Apple Chancery"/>
              </a:rPr>
              <a:t>-Cuban community, however, </a:t>
            </a:r>
            <a:r>
              <a:rPr lang="en-US" sz="3400" dirty="0" smtClean="0">
                <a:latin typeface="Apple Chancery"/>
                <a:cs typeface="Apple Chancery"/>
              </a:rPr>
              <a:t>goes beyond </a:t>
            </a:r>
            <a:r>
              <a:rPr lang="en-US" sz="3400" dirty="0">
                <a:latin typeface="Apple Chancery"/>
                <a:cs typeface="Apple Chancery"/>
              </a:rPr>
              <a:t>the narrow chronological limits of these two decades and extend to include even the children of these generations, for whom the memories of the Soviet world in which </a:t>
            </a:r>
            <a:r>
              <a:rPr lang="en-US" sz="3400" dirty="0">
                <a:latin typeface="Apple Chancery"/>
                <a:cs typeface="Apple Chancery"/>
              </a:rPr>
              <a:t>their parents </a:t>
            </a:r>
            <a:r>
              <a:rPr lang="en-US" sz="3400" dirty="0" smtClean="0">
                <a:latin typeface="Apple Chancery"/>
                <a:cs typeface="Apple Chancery"/>
              </a:rPr>
              <a:t>lived,  </a:t>
            </a:r>
            <a:r>
              <a:rPr lang="en-US" sz="3400" dirty="0">
                <a:latin typeface="Apple Chancery"/>
                <a:cs typeface="Apple Chancery"/>
              </a:rPr>
              <a:t>arrive mainly through </a:t>
            </a:r>
            <a:r>
              <a:rPr lang="en-US" sz="3400" dirty="0" smtClean="0">
                <a:latin typeface="Apple Chancery"/>
                <a:cs typeface="Apple Chancery"/>
              </a:rPr>
              <a:t>stories and </a:t>
            </a:r>
            <a:r>
              <a:rPr lang="en-US" sz="3400" dirty="0">
                <a:latin typeface="Apple Chancery"/>
                <a:cs typeface="Apple Chancery"/>
              </a:rPr>
              <a:t>anecdotes, and even artistic fictionalization of that world, and also, importantly, through objects that have survived the end of the Soviet presence in Cuba.</a:t>
            </a:r>
          </a:p>
        </p:txBody>
      </p:sp>
    </p:spTree>
    <p:extLst>
      <p:ext uri="{BB962C8B-B14F-4D97-AF65-F5344CB8AC3E}">
        <p14:creationId xmlns:p14="http://schemas.microsoft.com/office/powerpoint/2010/main" val="84554664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890" y="338667"/>
            <a:ext cx="8494888" cy="6307666"/>
          </a:xfrm>
        </p:spPr>
        <p:txBody>
          <a:bodyPr>
            <a:normAutofit fontScale="92500" lnSpcReduction="20000"/>
          </a:bodyPr>
          <a:lstStyle/>
          <a:p>
            <a:pPr marL="0" indent="0">
              <a:buNone/>
            </a:pPr>
            <a:r>
              <a:rPr lang="en-US" sz="3000" dirty="0">
                <a:latin typeface="Apple Chancery"/>
                <a:cs typeface="Apple Chancery"/>
              </a:rPr>
              <a:t>After three decades of strong relationships between Cuba and the former Soviet Union from the sixties to the nineties, the end of the Soviet Empire took different ways in the social and cultural Cuban imaginary. Starting with the beginning of the new century, the Soviet, as the intangible representation of the past, became an aesthetic: in literature, in graphic arts, in music and even in cinema. The topic turned out to be a token of postmodernity in Cuba. Although we can find Cuban cultural products related to the Soviet reality before the end of the Soviet Empire, it is only after the 90s when the aesthetization of the Soviet objects and </a:t>
            </a:r>
            <a:r>
              <a:rPr lang="en-US" sz="3000" dirty="0" err="1">
                <a:latin typeface="Apple Chancery"/>
                <a:cs typeface="Apple Chancery"/>
              </a:rPr>
              <a:t>slavic</a:t>
            </a:r>
            <a:r>
              <a:rPr lang="en-US" sz="3000" dirty="0">
                <a:latin typeface="Apple Chancery"/>
                <a:cs typeface="Apple Chancery"/>
              </a:rPr>
              <a:t> emotional remnants allowed a de–sovietization of the Cuban society. </a:t>
            </a:r>
            <a:r>
              <a:rPr lang="en-US" sz="3000" dirty="0" smtClean="0">
                <a:latin typeface="Apple Chancery"/>
                <a:cs typeface="Apple Chancery"/>
              </a:rPr>
              <a:t>At the end, the de</a:t>
            </a:r>
            <a:r>
              <a:rPr lang="en-US" sz="3000" dirty="0">
                <a:latin typeface="Apple Chancery"/>
                <a:cs typeface="Apple Chancery"/>
              </a:rPr>
              <a:t>–ideologization of the socialist past and its </a:t>
            </a:r>
            <a:r>
              <a:rPr lang="en-US" sz="3000">
                <a:latin typeface="Apple Chancery"/>
                <a:cs typeface="Apple Chancery"/>
              </a:rPr>
              <a:t>symbols </a:t>
            </a:r>
            <a:r>
              <a:rPr lang="en-US" sz="3000" smtClean="0">
                <a:latin typeface="Apple Chancery"/>
                <a:cs typeface="Apple Chancery"/>
              </a:rPr>
              <a:t>permitted </a:t>
            </a:r>
            <a:r>
              <a:rPr lang="en-US" sz="3000" dirty="0" smtClean="0">
                <a:latin typeface="Apple Chancery"/>
                <a:cs typeface="Apple Chancery"/>
              </a:rPr>
              <a:t>the </a:t>
            </a:r>
            <a:r>
              <a:rPr lang="en-US" sz="3000" dirty="0">
                <a:latin typeface="Apple Chancery"/>
                <a:cs typeface="Apple Chancery"/>
              </a:rPr>
              <a:t>deconstruction of the Soviet period of Cuba and the formation of affective references with more than one reading.</a:t>
            </a:r>
          </a:p>
          <a:p>
            <a:endParaRPr lang="en-US" dirty="0"/>
          </a:p>
        </p:txBody>
      </p:sp>
    </p:spTree>
    <p:extLst>
      <p:ext uri="{BB962C8B-B14F-4D97-AF65-F5344CB8AC3E}">
        <p14:creationId xmlns:p14="http://schemas.microsoft.com/office/powerpoint/2010/main" val="18305960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10257</TotalTime>
  <Words>2608</Words>
  <Application>Microsoft Macintosh PowerPoint</Application>
  <PresentationFormat>On-screen Show (4:3)</PresentationFormat>
  <Paragraphs>84</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Revolution</vt:lpstr>
      <vt:lpstr>From Moscow to Havana and back:</vt:lpstr>
      <vt:lpstr>Escrito en cirílico:  el ideal soviético  en la cultura cubana posnoventa</vt:lpstr>
      <vt:lpstr>PowerPoint Presentation</vt:lpstr>
      <vt:lpstr>Written in Cyrillic:  the Soviet Ideal in the Cuban Cultural Production After the 90s.</vt:lpstr>
      <vt:lpstr>PowerPoint Presentation</vt:lpstr>
      <vt:lpstr>Index</vt:lpstr>
      <vt:lpstr>PowerPoint Presentation</vt:lpstr>
      <vt:lpstr>Authors analyzed: </vt:lpstr>
      <vt:lpstr>Audiovisuals:</vt:lpstr>
      <vt:lpstr>PowerPoint Presentation</vt:lpstr>
      <vt:lpstr>PowerPoint Presentation</vt:lpstr>
      <vt:lpstr>PowerPoint Presentation</vt:lpstr>
      <vt:lpstr>Previous painting by Alain Martínez Title: “Sujetos” (“Subjects”) Técnica mixta sobre cartulina. 50 x 70 cm. (Mixed media on cardboard. 50 x 70 cm)</vt:lpstr>
      <vt:lpstr>PowerPoint Presentation</vt:lpstr>
      <vt:lpstr>PowerPoint Presentation</vt:lpstr>
      <vt:lpstr>PowerPoint Presentation</vt:lpstr>
      <vt:lpstr>Sentimental Soviet–Cuban  Community: </vt:lpstr>
      <vt:lpstr>Good bye, Lolek</vt:lpstr>
      <vt:lpstr>PowerPoint Presentation</vt:lpstr>
      <vt:lpstr>PowerPoint Presentation</vt:lpstr>
      <vt:lpstr>PowerPoint Presentation</vt:lpstr>
      <vt:lpstr>Some of these blogs: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Case Western Reserve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Moscow to Havana and back:</dc:title>
  <dc:creator>Damaris  Punales-Alpizar</dc:creator>
  <cp:lastModifiedBy>Damaris  Punales-Alpizar</cp:lastModifiedBy>
  <cp:revision>57</cp:revision>
  <dcterms:created xsi:type="dcterms:W3CDTF">2013-09-11T17:29:06Z</dcterms:created>
  <dcterms:modified xsi:type="dcterms:W3CDTF">2013-09-19T21:25:38Z</dcterms:modified>
</cp:coreProperties>
</file>